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Default Extension="gif" ContentType="image/gif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406" r:id="rId2"/>
    <p:sldId id="450" r:id="rId3"/>
    <p:sldId id="459" r:id="rId4"/>
    <p:sldId id="425" r:id="rId5"/>
    <p:sldId id="451" r:id="rId6"/>
    <p:sldId id="452" r:id="rId7"/>
    <p:sldId id="410" r:id="rId8"/>
    <p:sldId id="454" r:id="rId9"/>
    <p:sldId id="436" r:id="rId10"/>
    <p:sldId id="429" r:id="rId11"/>
    <p:sldId id="449" r:id="rId12"/>
    <p:sldId id="453" r:id="rId13"/>
    <p:sldId id="441" r:id="rId14"/>
    <p:sldId id="434" r:id="rId15"/>
    <p:sldId id="458" r:id="rId16"/>
    <p:sldId id="440" r:id="rId17"/>
    <p:sldId id="442" r:id="rId18"/>
    <p:sldId id="437" r:id="rId19"/>
  </p:sldIdLst>
  <p:sldSz cx="9144000" cy="6858000" type="screen4x3"/>
  <p:notesSz cx="7004050" cy="9290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5079A6"/>
    <a:srgbClr val="96B0B9"/>
    <a:srgbClr val="2E63A4"/>
    <a:srgbClr val="DED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296" y="-1080"/>
      </p:cViewPr>
      <p:guideLst>
        <p:guide orient="horz" pos="8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F3DADEF4-9D74-4B71-B035-A63879C076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3715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9BEEC784-5A51-46E2-ABF7-59CA8F4470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8ED71-8348-444B-8CEB-2D9F4455ED60}" type="slidenum">
              <a:rPr lang="en-US"/>
              <a:pPr/>
              <a:t>17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Intermec provides many resources to help sell Smart Printing solutions.  We have a number of case studies in different market segments – just look for them on our web site.</a:t>
            </a:r>
          </a:p>
          <a:p>
            <a:endParaRPr lang="en-US"/>
          </a:p>
          <a:p>
            <a:r>
              <a:rPr lang="en-US"/>
              <a:t>We are also developing a playbook of application briefs providing quick-glance solution ideas.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Lighthouse 2 or 5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228600"/>
            <a:ext cx="69342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1981200" y="4191000"/>
            <a:ext cx="6934200" cy="1524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pic>
        <p:nvPicPr>
          <p:cNvPr id="6" name="Picture 19" descr="Left Standard Gradient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28600"/>
            <a:ext cx="1752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7"/>
          <p:cNvSpPr txBox="1">
            <a:spLocks noChangeArrowheads="1"/>
          </p:cNvSpPr>
          <p:nvPr userDrawn="1"/>
        </p:nvSpPr>
        <p:spPr bwMode="auto">
          <a:xfrm>
            <a:off x="2733675" y="6583363"/>
            <a:ext cx="3657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/>
                </a:solidFill>
                <a:latin typeface="Arial Narrow" charset="0"/>
                <a:cs typeface="ＭＳ Ｐゴシック" charset="-128"/>
              </a:rPr>
              <a:t>COMPANY CONFIDENTIAL</a:t>
            </a:r>
            <a:r>
              <a:rPr lang="en-US" sz="1200">
                <a:solidFill>
                  <a:schemeClr val="tx2"/>
                </a:solidFill>
                <a:latin typeface="Arial Narrow" charset="0"/>
                <a:cs typeface="ＭＳ Ｐゴシック" charset="-128"/>
              </a:rPr>
              <a:t> </a:t>
            </a:r>
          </a:p>
        </p:txBody>
      </p:sp>
      <p:pic>
        <p:nvPicPr>
          <p:cNvPr id="8" name="Picture 28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81200" y="228600"/>
            <a:ext cx="693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3" descr="dreamstime_chartingthecourse3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81200" y="228600"/>
            <a:ext cx="693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Three Frame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867400"/>
            <a:ext cx="6858000" cy="885825"/>
          </a:xfrm>
        </p:spPr>
        <p:txBody>
          <a:bodyPr anchor="ctr"/>
          <a:lstStyle>
            <a:lvl1pPr marL="0" indent="0" algn="r">
              <a:buFont typeface="Wingdings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400550"/>
            <a:ext cx="6629400" cy="1143000"/>
          </a:xfrm>
        </p:spPr>
        <p:txBody>
          <a:bodyPr/>
          <a:lstStyle>
            <a:lvl1pPr>
              <a:defRPr sz="4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ody Frame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7635875" y="6421438"/>
            <a:ext cx="1311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>
                <a:solidFill>
                  <a:schemeClr val="tx2"/>
                </a:solidFill>
                <a:latin typeface="Arial Narrow" charset="0"/>
              </a:rPr>
              <a:t>Slide </a:t>
            </a:r>
            <a:fld id="{57287179-EA8D-405A-BC21-02C226809E4D}" type="slidenum">
              <a:rPr lang="en-US" sz="1000">
                <a:solidFill>
                  <a:schemeClr val="tx2"/>
                </a:solidFill>
                <a:latin typeface="Arial Narrow" charset="0"/>
              </a:rPr>
              <a:pPr algn="r"/>
              <a:t>‹#›</a:t>
            </a:fld>
            <a:r>
              <a:rPr lang="en-US" sz="1000">
                <a:latin typeface="Arial Narrow" charset="0"/>
              </a:rPr>
              <a:t> 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743200" y="6407150"/>
            <a:ext cx="3657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chemeClr val="tx2"/>
                </a:solidFill>
                <a:latin typeface="Arial Narrow" charset="0"/>
                <a:cs typeface="ＭＳ Ｐゴシック" charset="-128"/>
              </a:rPr>
              <a:t>COMPANY CONFIDENTIAL</a:t>
            </a:r>
            <a:r>
              <a:rPr lang="en-US" sz="1200">
                <a:solidFill>
                  <a:schemeClr val="tx2"/>
                </a:solidFill>
                <a:latin typeface="Arial Narrow" charset="0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charset="0"/>
          <a:ea typeface="Osaka" charset="-128"/>
          <a:cs typeface="Osaka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2"/>
        <a:buChar char="l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581025" indent="-209550" algn="l" rtl="0" eaLnBrk="0" fontAlgn="base" hangingPunct="0">
        <a:spcBef>
          <a:spcPct val="20000"/>
        </a:spcBef>
        <a:spcAft>
          <a:spcPct val="0"/>
        </a:spcAft>
        <a:buClr>
          <a:srgbClr val="DED6CC"/>
        </a:buClr>
        <a:buSzPct val="60000"/>
        <a:buFont typeface="Wingdings" charset="2"/>
        <a:buChar char="l"/>
        <a:defRPr sz="2900">
          <a:solidFill>
            <a:srgbClr val="5079A6"/>
          </a:solidFill>
          <a:latin typeface="+mn-lt"/>
          <a:ea typeface="+mn-ea"/>
          <a:cs typeface="+mn-cs"/>
        </a:defRPr>
      </a:lvl2pPr>
      <a:lvl3pPr marL="838200" indent="-161925" algn="l" rtl="0" eaLnBrk="0" fontAlgn="base" hangingPunct="0">
        <a:spcBef>
          <a:spcPct val="20000"/>
        </a:spcBef>
        <a:spcAft>
          <a:spcPct val="0"/>
        </a:spcAft>
        <a:buClr>
          <a:srgbClr val="DED6CC"/>
        </a:buClr>
        <a:buSzPct val="60000"/>
        <a:buFont typeface="Wingdings" charset="2"/>
        <a:buChar char="l"/>
        <a:defRPr sz="2400">
          <a:solidFill>
            <a:srgbClr val="5079A6"/>
          </a:solidFill>
          <a:latin typeface="+mn-lt"/>
          <a:ea typeface="+mn-ea"/>
          <a:cs typeface="+mn-cs"/>
        </a:defRPr>
      </a:lvl3pPr>
      <a:lvl4pPr marL="1095375" indent="-152400" algn="l" rtl="0" eaLnBrk="0" fontAlgn="base" hangingPunct="0">
        <a:spcBef>
          <a:spcPct val="20000"/>
        </a:spcBef>
        <a:spcAft>
          <a:spcPct val="0"/>
        </a:spcAft>
        <a:buClr>
          <a:srgbClr val="DED6CC"/>
        </a:buClr>
        <a:buSzPct val="60000"/>
        <a:buFont typeface="Wingdings" charset="2"/>
        <a:buChar char="l"/>
        <a:defRPr sz="2000">
          <a:solidFill>
            <a:srgbClr val="5079A6"/>
          </a:solidFill>
          <a:latin typeface="+mn-lt"/>
          <a:ea typeface="+mn-ea"/>
          <a:cs typeface="+mn-cs"/>
        </a:defRPr>
      </a:lvl4pPr>
      <a:lvl5pPr marL="1371600" indent="-161925" algn="l" rtl="0" eaLnBrk="0" fontAlgn="base" hangingPunct="0">
        <a:spcBef>
          <a:spcPct val="20000"/>
        </a:spcBef>
        <a:spcAft>
          <a:spcPct val="0"/>
        </a:spcAft>
        <a:buClr>
          <a:srgbClr val="DED6CC"/>
        </a:buClr>
        <a:buSzPct val="60000"/>
        <a:buFont typeface="Wingdings" charset="2"/>
        <a:buChar char="l"/>
        <a:defRPr sz="1900">
          <a:solidFill>
            <a:srgbClr val="5079A6"/>
          </a:solidFill>
          <a:latin typeface="+mn-lt"/>
          <a:ea typeface="+mn-ea"/>
          <a:cs typeface="+mn-cs"/>
        </a:defRPr>
      </a:lvl5pPr>
      <a:lvl6pPr marL="1828800" indent="-161925" algn="l" rtl="0" fontAlgn="base">
        <a:spcBef>
          <a:spcPct val="20000"/>
        </a:spcBef>
        <a:spcAft>
          <a:spcPct val="0"/>
        </a:spcAft>
        <a:buClr>
          <a:srgbClr val="DED6CC"/>
        </a:buClr>
        <a:buSzPct val="60000"/>
        <a:buFont typeface="Wingdings" charset="2"/>
        <a:buChar char="l"/>
        <a:defRPr sz="1900">
          <a:solidFill>
            <a:srgbClr val="5079A6"/>
          </a:solidFill>
          <a:latin typeface="+mn-lt"/>
          <a:ea typeface="+mn-ea"/>
          <a:cs typeface="+mn-cs"/>
        </a:defRPr>
      </a:lvl6pPr>
      <a:lvl7pPr marL="2286000" indent="-161925" algn="l" rtl="0" fontAlgn="base">
        <a:spcBef>
          <a:spcPct val="20000"/>
        </a:spcBef>
        <a:spcAft>
          <a:spcPct val="0"/>
        </a:spcAft>
        <a:buClr>
          <a:srgbClr val="DED6CC"/>
        </a:buClr>
        <a:buSzPct val="60000"/>
        <a:buFont typeface="Wingdings" charset="2"/>
        <a:buChar char="l"/>
        <a:defRPr sz="1900">
          <a:solidFill>
            <a:srgbClr val="5079A6"/>
          </a:solidFill>
          <a:latin typeface="+mn-lt"/>
          <a:ea typeface="+mn-ea"/>
          <a:cs typeface="+mn-cs"/>
        </a:defRPr>
      </a:lvl7pPr>
      <a:lvl8pPr marL="2743200" indent="-161925" algn="l" rtl="0" fontAlgn="base">
        <a:spcBef>
          <a:spcPct val="20000"/>
        </a:spcBef>
        <a:spcAft>
          <a:spcPct val="0"/>
        </a:spcAft>
        <a:buClr>
          <a:srgbClr val="DED6CC"/>
        </a:buClr>
        <a:buSzPct val="60000"/>
        <a:buFont typeface="Wingdings" charset="2"/>
        <a:buChar char="l"/>
        <a:defRPr sz="1900">
          <a:solidFill>
            <a:srgbClr val="5079A6"/>
          </a:solidFill>
          <a:latin typeface="+mn-lt"/>
          <a:ea typeface="+mn-ea"/>
          <a:cs typeface="+mn-cs"/>
        </a:defRPr>
      </a:lvl8pPr>
      <a:lvl9pPr marL="3200400" indent="-161925" algn="l" rtl="0" fontAlgn="base">
        <a:spcBef>
          <a:spcPct val="20000"/>
        </a:spcBef>
        <a:spcAft>
          <a:spcPct val="0"/>
        </a:spcAft>
        <a:buClr>
          <a:srgbClr val="DED6CC"/>
        </a:buClr>
        <a:buSzPct val="60000"/>
        <a:buFont typeface="Wingdings" charset="2"/>
        <a:buChar char="l"/>
        <a:defRPr sz="1900">
          <a:solidFill>
            <a:srgbClr val="5079A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ve.koering@intermec.com" TargetMode="External"/><Relationship Id="rId4" Type="http://schemas.openxmlformats.org/officeDocument/2006/relationships/hyperlink" Target="mailto:walter@partnerconcierge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lesforce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rtnerconcierge.com/smartstart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gi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mec.com/pm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Walter@PartnerConcierge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mec.com/pmc" TargetMode="External"/><Relationship Id="rId3" Type="http://schemas.openxmlformats.org/officeDocument/2006/relationships/hyperlink" Target="http://partnerconcierge.com/smartstart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419600"/>
            <a:ext cx="6629400" cy="1143000"/>
          </a:xfrm>
        </p:spPr>
        <p:txBody>
          <a:bodyPr/>
          <a:lstStyle/>
          <a:p>
            <a:pPr algn="r" eaLnBrk="1" hangingPunct="1"/>
            <a:r>
              <a:rPr lang="en-US" sz="3200" b="1" dirty="0" smtClean="0"/>
              <a:t>Smart Start Lead Generation Program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Western Region</a:t>
            </a:r>
            <a:endParaRPr lang="en-US" sz="3200" dirty="0" smtClean="0"/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057400" y="5943600"/>
            <a:ext cx="6858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300" b="1" dirty="0" smtClean="0">
                <a:solidFill>
                  <a:schemeClr val="tx2"/>
                </a:solidFill>
              </a:rPr>
              <a:t>August, </a:t>
            </a:r>
            <a:r>
              <a:rPr lang="en-US" sz="2300" b="1" dirty="0" smtClean="0">
                <a:solidFill>
                  <a:schemeClr val="tx2"/>
                </a:solidFill>
              </a:rPr>
              <a:t>2010</a:t>
            </a:r>
            <a:endParaRPr lang="en-US" sz="23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target-marketin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19300" y="304800"/>
            <a:ext cx="6819900" cy="3810000"/>
          </a:xfrm>
          <a:prstGeom prst="roundRect">
            <a:avLst>
              <a:gd name="adj" fmla="val 28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Lead Definition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924800" cy="4800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b="1" i="1" dirty="0" smtClean="0"/>
              <a:t>Captured in Lead Detail in Salesforce.com</a:t>
            </a:r>
          </a:p>
          <a:p>
            <a:pPr eaLnBrk="1" hangingPunct="1">
              <a:buFont typeface="Wingdings" charset="2"/>
              <a:buNone/>
            </a:pPr>
            <a:endParaRPr lang="en-US" sz="2400" b="1" i="1" dirty="0" smtClean="0"/>
          </a:p>
          <a:p>
            <a:pPr eaLnBrk="1" hangingPunct="1">
              <a:buFont typeface="Wingdings" charset="2"/>
              <a:buNone/>
            </a:pPr>
            <a:r>
              <a:rPr lang="en-US" sz="2400" dirty="0" smtClean="0"/>
              <a:t>Qualified leads captured will be defined by one of three categories:</a:t>
            </a:r>
            <a:endParaRPr lang="en-US" sz="2400" dirty="0" smtClean="0"/>
          </a:p>
          <a:p>
            <a:pPr eaLnBrk="1" hangingPunct="1"/>
            <a:r>
              <a:rPr lang="en-US" sz="2000" b="1" dirty="0" smtClean="0"/>
              <a:t>A</a:t>
            </a:r>
            <a:r>
              <a:rPr lang="en-US" sz="2000" dirty="0" smtClean="0"/>
              <a:t> </a:t>
            </a:r>
            <a:r>
              <a:rPr lang="en-US" sz="2000" dirty="0" smtClean="0"/>
              <a:t>Lead - 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u="sng" dirty="0" smtClean="0"/>
              <a:t>Established Budget, Authority, Needs and Timeline</a:t>
            </a:r>
            <a:r>
              <a:rPr lang="en-US" sz="2000" dirty="0" smtClean="0"/>
              <a:t> with interest to meet or receive a call from a sales associate.</a:t>
            </a:r>
          </a:p>
          <a:p>
            <a:pPr eaLnBrk="1" hangingPunct="1"/>
            <a:r>
              <a:rPr lang="en-US" sz="2000" b="1" dirty="0" smtClean="0"/>
              <a:t>B </a:t>
            </a:r>
            <a:r>
              <a:rPr lang="en-US" sz="2000" dirty="0" smtClean="0"/>
              <a:t>Lead - 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dirty="0" smtClean="0"/>
              <a:t>May have a project in the near future, is interested in more information and </a:t>
            </a:r>
            <a:r>
              <a:rPr lang="en-US" sz="2000" u="sng" dirty="0" smtClean="0"/>
              <a:t>would like a sales associate to contact them.</a:t>
            </a:r>
            <a:endParaRPr lang="en-US" sz="2000" dirty="0" smtClean="0"/>
          </a:p>
          <a:p>
            <a:pPr eaLnBrk="1" hangingPunct="1"/>
            <a:r>
              <a:rPr lang="en-US" sz="2000" b="1" dirty="0" smtClean="0"/>
              <a:t>C</a:t>
            </a:r>
            <a:r>
              <a:rPr lang="en-US" sz="2000" dirty="0" smtClean="0"/>
              <a:t> Lead - 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u="sng" dirty="0" smtClean="0"/>
              <a:t>Company is interested in products/solutions/demo</a:t>
            </a:r>
            <a:r>
              <a:rPr lang="en-US" sz="2000" dirty="0" smtClean="0"/>
              <a:t> and would like a sales associate to contact them in xx days.</a:t>
            </a:r>
          </a:p>
        </p:txBody>
      </p:sp>
      <p:pic>
        <p:nvPicPr>
          <p:cNvPr id="11268" name="Picture 4" descr="New Business Lists &amp; Leads In Texa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05600" y="381000"/>
            <a:ext cx="1705459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006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Update your Leads in Salesforce.com  : </a:t>
            </a:r>
            <a:r>
              <a:rPr lang="en-US" sz="2400" dirty="0" smtClean="0">
                <a:hlinkClick r:id="rId2"/>
              </a:rPr>
              <a:t>www.salesforce.com</a:t>
            </a:r>
            <a:r>
              <a:rPr lang="en-US" sz="2400" dirty="0" smtClean="0"/>
              <a:t> </a:t>
            </a:r>
          </a:p>
          <a:p>
            <a:pPr lvl="1">
              <a:buNone/>
            </a:pPr>
            <a:r>
              <a:rPr lang="en-US" sz="2000" dirty="0" smtClean="0"/>
              <a:t>If you have questions or need training on how to use the Salesforce.com lead management system, </a:t>
            </a:r>
            <a:r>
              <a:rPr lang="en-US" sz="2000" dirty="0" smtClean="0"/>
              <a:t>contact:</a:t>
            </a:r>
          </a:p>
          <a:p>
            <a:pPr lvl="1">
              <a:buNone/>
            </a:pPr>
            <a:r>
              <a:rPr lang="en-US" sz="2000" dirty="0" smtClean="0"/>
              <a:t>Dave </a:t>
            </a:r>
            <a:r>
              <a:rPr lang="en-US" sz="2000" dirty="0" err="1" smtClean="0"/>
              <a:t>Koering</a:t>
            </a:r>
            <a:r>
              <a:rPr lang="en-US" sz="2000" dirty="0" smtClean="0"/>
              <a:t> – Senior </a:t>
            </a:r>
            <a:r>
              <a:rPr lang="en-US" sz="2000" dirty="0" smtClean="0"/>
              <a:t>Manager, Global Lead </a:t>
            </a:r>
            <a:r>
              <a:rPr lang="en-US" sz="2000" dirty="0" smtClean="0"/>
              <a:t>Management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tx2"/>
                </a:solidFill>
                <a:hlinkClick r:id="rId3"/>
              </a:rPr>
              <a:t>Dave.koering</a:t>
            </a:r>
            <a:r>
              <a:rPr lang="en-US" sz="2000" dirty="0" smtClean="0">
                <a:solidFill>
                  <a:schemeClr val="tx2"/>
                </a:solidFill>
                <a:hlinkClick r:id="rId3"/>
              </a:rPr>
              <a:t>@intermec.com</a:t>
            </a:r>
            <a:r>
              <a:rPr lang="en-US" sz="2000" dirty="0" smtClean="0">
                <a:solidFill>
                  <a:schemeClr val="tx2"/>
                </a:solidFill>
              </a:rPr>
              <a:t> – (</a:t>
            </a:r>
            <a:r>
              <a:rPr lang="en-US" sz="2000" dirty="0" smtClean="0"/>
              <a:t>319) 369-3705 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>
              <a:buNone/>
            </a:pPr>
            <a:endParaRPr lang="en-US" sz="1800" dirty="0" smtClean="0"/>
          </a:p>
          <a:p>
            <a:pPr eaLnBrk="1" hangingPunct="1">
              <a:buNone/>
            </a:pPr>
            <a:r>
              <a:rPr lang="en-US" sz="2400" b="1" dirty="0" smtClean="0"/>
              <a:t>Lead Status Tracking and Reporting</a:t>
            </a:r>
          </a:p>
          <a:p>
            <a:pPr lvl="1" eaLnBrk="1" hangingPunct="1">
              <a:buNone/>
            </a:pPr>
            <a:r>
              <a:rPr lang="en-US" sz="2000" dirty="0" smtClean="0"/>
              <a:t>Walter </a:t>
            </a:r>
            <a:r>
              <a:rPr lang="en-US" sz="2000" dirty="0" smtClean="0"/>
              <a:t>Mikaelian – Intermec </a:t>
            </a:r>
            <a:r>
              <a:rPr lang="en-US" sz="2000" dirty="0" smtClean="0"/>
              <a:t>Partner Concierge </a:t>
            </a:r>
            <a:endParaRPr lang="en-US" sz="2000" dirty="0" smtClean="0"/>
          </a:p>
          <a:p>
            <a:pPr lvl="1" eaLnBrk="1" hangingPunct="1">
              <a:buNone/>
            </a:pPr>
            <a:r>
              <a:rPr lang="en-US" sz="2000" dirty="0" smtClean="0">
                <a:hlinkClick r:id="rId4"/>
              </a:rPr>
              <a:t>walter</a:t>
            </a:r>
            <a:r>
              <a:rPr lang="en-US" sz="2000" dirty="0" smtClean="0">
                <a:hlinkClick r:id="rId4"/>
              </a:rPr>
              <a:t>@partnerconcierge.com</a:t>
            </a:r>
            <a:r>
              <a:rPr lang="en-US" sz="2000" dirty="0" smtClean="0"/>
              <a:t> - (480) 350-7999</a:t>
            </a:r>
          </a:p>
          <a:p>
            <a:pPr lvl="1">
              <a:buNone/>
            </a:pPr>
            <a:endParaRPr lang="en-US" sz="3200" dirty="0" smtClean="0"/>
          </a:p>
          <a:p>
            <a:endParaRPr lang="en-US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791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3600" b="1" dirty="0" smtClean="0"/>
              <a:t>Smart Start Program Resources -</a:t>
            </a:r>
            <a:br>
              <a:rPr lang="en-US" sz="3600" b="1" dirty="0" smtClean="0"/>
            </a:br>
            <a:r>
              <a:rPr lang="en-US" sz="3600" b="1" dirty="0" smtClean="0"/>
              <a:t>SALES</a:t>
            </a:r>
          </a:p>
          <a:p>
            <a:pPr algn="ctr">
              <a:buFont typeface="Wingdings" charset="2"/>
              <a:buNone/>
            </a:pPr>
            <a:endParaRPr lang="en-US" sz="4000" b="1" dirty="0" smtClean="0"/>
          </a:p>
          <a:p>
            <a:pPr>
              <a:buFont typeface="Wingdings" charset="2"/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2800" dirty="0" smtClean="0">
                <a:hlinkClick r:id="rId2"/>
              </a:rPr>
              <a:t>http://PartnerConcierge.com/smartstart.php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Smart Start Lead Gen Resource Site</a:t>
            </a:r>
          </a:p>
          <a:p>
            <a:pPr>
              <a:buNone/>
            </a:pPr>
            <a:r>
              <a:rPr lang="en-US" sz="1800" dirty="0" smtClean="0"/>
              <a:t>Please use your </a:t>
            </a:r>
            <a:r>
              <a:rPr lang="en-US" sz="1800" dirty="0" err="1" smtClean="0"/>
              <a:t>IPC</a:t>
            </a:r>
            <a:r>
              <a:rPr lang="en-US" sz="1800" dirty="0" smtClean="0"/>
              <a:t> User ID or register as a new user to access the site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Font typeface="Wingdings" charset="2"/>
              <a:buNone/>
            </a:pPr>
            <a:r>
              <a:rPr lang="en-US" sz="2000" b="1" dirty="0" smtClean="0"/>
              <a:t>	Program Reference Information, Sales Tools and Customer-facing Materials </a:t>
            </a:r>
            <a:br>
              <a:rPr lang="en-US" sz="2000" b="1" dirty="0" smtClean="0"/>
            </a:br>
            <a:r>
              <a:rPr lang="en-US" sz="2000" b="1" dirty="0" smtClean="0"/>
              <a:t>(case studies, white papers, trade-in coupons, product profiles) </a:t>
            </a:r>
          </a:p>
          <a:p>
            <a:pPr>
              <a:buFont typeface="Wingdings" charset="2"/>
              <a:buNone/>
            </a:pPr>
            <a:r>
              <a:rPr lang="en-US" sz="2000" b="1" dirty="0" smtClean="0"/>
              <a:t>      + </a:t>
            </a:r>
            <a:r>
              <a:rPr lang="en-US" sz="2000" b="1" i="1" dirty="0" smtClean="0"/>
              <a:t>NEW</a:t>
            </a:r>
            <a:r>
              <a:rPr lang="en-US" sz="2000" b="1" dirty="0" smtClean="0"/>
              <a:t>: Smart Printing Partner Video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2800" y="381000"/>
            <a:ext cx="1638673" cy="211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553200" y="1219200"/>
            <a:ext cx="1593421" cy="207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7162800" y="2590800"/>
            <a:ext cx="1676400" cy="216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5626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3600" b="1" dirty="0" smtClean="0"/>
              <a:t>Smart Start Program Resources – </a:t>
            </a:r>
            <a:br>
              <a:rPr lang="en-US" sz="3600" b="1" dirty="0" smtClean="0"/>
            </a:br>
            <a:r>
              <a:rPr lang="en-US" sz="3600" b="1" dirty="0" smtClean="0"/>
              <a:t>MARKETING</a:t>
            </a:r>
          </a:p>
          <a:p>
            <a:pPr algn="ctr">
              <a:buFont typeface="Wingdings" charset="2"/>
              <a:buNone/>
            </a:pPr>
            <a:endParaRPr lang="en-US" sz="4000" b="1" dirty="0" smtClean="0"/>
          </a:p>
          <a:p>
            <a:pPr algn="ctr">
              <a:buFont typeface="Wingdings" charset="2"/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2800" dirty="0" smtClean="0">
                <a:hlinkClick r:id="rId2"/>
              </a:rPr>
              <a:t>www.intermec.com/pmc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Intermec Partner Marketing Center </a:t>
            </a:r>
          </a:p>
          <a:p>
            <a:pPr>
              <a:buNone/>
            </a:pPr>
            <a:r>
              <a:rPr lang="en-US" sz="1800" dirty="0" smtClean="0"/>
              <a:t>Please use your Salesforce.com  User ID or register as a new user to access the site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Wingdings" charset="2"/>
              <a:buNone/>
            </a:pPr>
            <a:r>
              <a:rPr lang="en-US" sz="2000" b="1" dirty="0" smtClean="0"/>
              <a:t>     Co-</a:t>
            </a:r>
            <a:r>
              <a:rPr lang="en-US" sz="2000" b="1" dirty="0" err="1" smtClean="0"/>
              <a:t>brandable</a:t>
            </a:r>
            <a:r>
              <a:rPr lang="en-US" sz="2000" b="1" dirty="0" smtClean="0"/>
              <a:t> Customer-facing Materials (white papers, trade-in </a:t>
            </a:r>
            <a:br>
              <a:rPr lang="en-US" sz="2000" b="1" dirty="0" smtClean="0"/>
            </a:br>
            <a:r>
              <a:rPr lang="en-US" sz="2000" b="1" dirty="0" smtClean="0"/>
              <a:t>coupons/email signatures/templates, product profiles)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2800" y="762000"/>
            <a:ext cx="164731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010PrinterTradeIn_sigbox_cobrand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62800" y="3048000"/>
            <a:ext cx="1694811" cy="83895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1600200"/>
            <a:ext cx="1290305" cy="1905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Questions?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b="1" dirty="0" smtClean="0"/>
              <a:t>Program Management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dirty="0" smtClean="0"/>
              <a:t>Walter Mikaelian – Intermec Partner Concierge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dirty="0" smtClean="0"/>
              <a:t>(480) 350-</a:t>
            </a:r>
            <a:r>
              <a:rPr lang="en-US" sz="2000" dirty="0" smtClean="0"/>
              <a:t>7999</a:t>
            </a:r>
          </a:p>
          <a:p>
            <a:pPr lvl="1" eaLnBrk="1" hangingPunct="1">
              <a:buFont typeface="Wingdings" charset="2"/>
              <a:buNone/>
            </a:pPr>
            <a:r>
              <a:rPr lang="en-US" sz="2000" dirty="0" smtClean="0">
                <a:hlinkClick r:id="rId2"/>
              </a:rPr>
              <a:t>Walter</a:t>
            </a:r>
            <a:r>
              <a:rPr lang="en-US" sz="2000" dirty="0" smtClean="0">
                <a:hlinkClick r:id="rId2"/>
              </a:rPr>
              <a:t>@PartnerConcierge.com</a:t>
            </a:r>
            <a:endParaRPr lang="en-US" sz="20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r>
              <a:rPr lang="en-US" sz="2400" b="1" dirty="0" smtClean="0"/>
              <a:t>Intermec</a:t>
            </a:r>
          </a:p>
          <a:p>
            <a:pPr lvl="1" eaLnBrk="1" hangingPunct="1">
              <a:buNone/>
            </a:pPr>
            <a:r>
              <a:rPr lang="en-US" sz="2000" dirty="0" smtClean="0">
                <a:solidFill>
                  <a:srgbClr val="5079A6"/>
                </a:solidFill>
              </a:rPr>
              <a:t>Greg </a:t>
            </a:r>
            <a:r>
              <a:rPr lang="en-US" sz="2000" dirty="0" smtClean="0">
                <a:solidFill>
                  <a:srgbClr val="5079A6"/>
                </a:solidFill>
              </a:rPr>
              <a:t>O’Brien	  – </a:t>
            </a:r>
            <a:r>
              <a:rPr lang="en-US" sz="2000" dirty="0" smtClean="0">
                <a:solidFill>
                  <a:srgbClr val="5079A6"/>
                </a:solidFill>
              </a:rPr>
              <a:t>Intermec Global Channel </a:t>
            </a:r>
            <a:r>
              <a:rPr lang="en-US" sz="2000" dirty="0" smtClean="0">
                <a:solidFill>
                  <a:srgbClr val="5079A6"/>
                </a:solidFill>
              </a:rPr>
              <a:t>Manager</a:t>
            </a:r>
            <a:endParaRPr lang="en-US" sz="2000" dirty="0" smtClean="0"/>
          </a:p>
          <a:p>
            <a:pPr lvl="1" eaLnBrk="1" hangingPunct="1">
              <a:buNone/>
            </a:pPr>
            <a:r>
              <a:rPr lang="en-US" sz="2000" dirty="0" smtClean="0"/>
              <a:t>Mark </a:t>
            </a:r>
            <a:r>
              <a:rPr lang="en-US" sz="2000" dirty="0" smtClean="0"/>
              <a:t>Quinn</a:t>
            </a:r>
            <a:r>
              <a:rPr lang="en-US" sz="2000" dirty="0" smtClean="0"/>
              <a:t> 	  – </a:t>
            </a:r>
            <a:r>
              <a:rPr lang="en-US" sz="2000" dirty="0" smtClean="0"/>
              <a:t>Northwest, Intermec Sales Team</a:t>
            </a:r>
          </a:p>
          <a:p>
            <a:pPr lvl="1" eaLnBrk="1" hangingPunct="1">
              <a:buNone/>
            </a:pPr>
            <a:r>
              <a:rPr lang="en-US" sz="2000" dirty="0" smtClean="0"/>
              <a:t>Roger McCloskey</a:t>
            </a:r>
            <a:r>
              <a:rPr lang="en-US" sz="2000" dirty="0" smtClean="0"/>
              <a:t> – California</a:t>
            </a:r>
            <a:r>
              <a:rPr lang="en-US" sz="2000" dirty="0" smtClean="0"/>
              <a:t>, Intermec Sales Team  </a:t>
            </a:r>
            <a:endParaRPr lang="en-US" sz="2000" dirty="0" smtClean="0"/>
          </a:p>
          <a:p>
            <a:pPr lvl="1" eaLnBrk="1" hangingPunct="1">
              <a:buNone/>
            </a:pPr>
            <a:endParaRPr lang="en-US" sz="2000" dirty="0" smtClean="0"/>
          </a:p>
          <a:p>
            <a:pPr eaLnBrk="1" hangingPunct="1"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Appendix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 Printing End User Value Proposition</a:t>
            </a:r>
          </a:p>
        </p:txBody>
      </p:sp>
      <p:graphicFrame>
        <p:nvGraphicFramePr>
          <p:cNvPr id="4" name="Group 83"/>
          <p:cNvGraphicFramePr>
            <a:graphicFrameLocks noGrp="1"/>
          </p:cNvGraphicFramePr>
          <p:nvPr>
            <p:ph sz="half" idx="4294967295"/>
          </p:nvPr>
        </p:nvGraphicFramePr>
        <p:xfrm>
          <a:off x="381000" y="1263650"/>
          <a:ext cx="8382000" cy="4756468"/>
        </p:xfrm>
        <a:graphic>
          <a:graphicData uri="http://schemas.openxmlformats.org/drawingml/2006/table">
            <a:tbl>
              <a:tblPr/>
              <a:tblGrid>
                <a:gridCol w="2967038"/>
                <a:gridCol w="5414962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Advantage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Benefit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Eliminate need for PCs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Lower TCO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; smaller initial investment; smaller ongoing costs; simpler infrastructure; more reliable solution; smaller space 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Low cost compared to traditional solutions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Extremely fast ROI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; easier to get funding to implement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“Error-proof” labeling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Eliminates rework and risk of mistake penalties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Move label printing task to point of application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fewer wasted labels;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higher productivity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Simple, intuitive applications running on printer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Reduced support costs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; simpler &amp; less expensive to train users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Simpler overall solution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Simpler solutions are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Osaka" charset="-128"/>
                        </a:rPr>
                        <a:t>more robust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9657" name="Picture 9"/>
          <p:cNvPicPr>
            <a:picLocks noChangeAspect="1" noChangeArrowheads="1"/>
          </p:cNvPicPr>
          <p:nvPr/>
        </p:nvPicPr>
        <p:blipFill>
          <a:blip r:embed="rId3" cstate="email">
            <a:lum bright="40000" contrast="-48000"/>
          </a:blip>
          <a:srcRect/>
          <a:stretch>
            <a:fillRect/>
          </a:stretch>
        </p:blipFill>
        <p:spPr bwMode="auto">
          <a:xfrm>
            <a:off x="6553200" y="2057400"/>
            <a:ext cx="2303463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8534400" cy="838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Smart Printing </a:t>
            </a:r>
            <a:r>
              <a:rPr lang="en-US" sz="3200" dirty="0" smtClean="0"/>
              <a:t>Resources</a:t>
            </a:r>
            <a:endParaRPr lang="en-US" dirty="0"/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14450"/>
            <a:ext cx="4114800" cy="4476750"/>
          </a:xfrm>
        </p:spPr>
        <p:txBody>
          <a:bodyPr/>
          <a:lstStyle/>
          <a:p>
            <a:pPr marL="171450" indent="-171450">
              <a:lnSpc>
                <a:spcPct val="80000"/>
              </a:lnSpc>
            </a:pPr>
            <a:r>
              <a:rPr lang="en-US" sz="1600" b="1" dirty="0">
                <a:solidFill>
                  <a:schemeClr val="tx1"/>
                </a:solidFill>
              </a:rPr>
              <a:t>Warehouse / Manufacturing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Automotive – parts labeling </a:t>
            </a:r>
            <a:r>
              <a:rPr lang="en-US" sz="1600" b="1" i="1" baseline="30000" dirty="0">
                <a:solidFill>
                  <a:schemeClr val="tx2"/>
                </a:solidFill>
                <a:latin typeface="Cambria" pitchFamily="18" charset="0"/>
              </a:rPr>
              <a:t>CS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Automotive – container shipping </a:t>
            </a:r>
            <a:r>
              <a:rPr lang="en-US" sz="1600" b="1" i="1" baseline="30000" dirty="0">
                <a:solidFill>
                  <a:schemeClr val="tx2"/>
                </a:solidFill>
                <a:latin typeface="Cambria" pitchFamily="18" charset="0"/>
              </a:rPr>
              <a:t>CS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Manufacturing – product labels </a:t>
            </a:r>
            <a:r>
              <a:rPr lang="en-US" sz="1600" b="1" i="1" baseline="30000" dirty="0">
                <a:solidFill>
                  <a:schemeClr val="tx2"/>
                </a:solidFill>
                <a:latin typeface="Cambria" pitchFamily="18" charset="0"/>
              </a:rPr>
              <a:t>CS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Aluminum smelting – ingot labeling/tracking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Manufacturing automation – PLC replacement</a:t>
            </a:r>
          </a:p>
          <a:p>
            <a:pPr marL="171450" indent="-171450">
              <a:lnSpc>
                <a:spcPct val="80000"/>
              </a:lnSpc>
            </a:pPr>
            <a:r>
              <a:rPr lang="en-US" sz="1600" b="1" dirty="0">
                <a:solidFill>
                  <a:schemeClr val="tx1"/>
                </a:solidFill>
              </a:rPr>
              <a:t>Transportation &amp; Logistics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Parcel delivery – parcel tracking </a:t>
            </a:r>
            <a:r>
              <a:rPr lang="en-US" sz="1600" b="1" i="1" baseline="30000" dirty="0">
                <a:solidFill>
                  <a:schemeClr val="tx2"/>
                </a:solidFill>
                <a:latin typeface="Cambria" pitchFamily="18" charset="0"/>
              </a:rPr>
              <a:t>CS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Parcel delivery – package re-labeling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Water delivery – dispenser tracking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Mail delivery – sort-system tracking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Shipping room – shipment verification</a:t>
            </a:r>
          </a:p>
          <a:p>
            <a:pPr marL="171450" indent="-171450">
              <a:lnSpc>
                <a:spcPct val="80000"/>
              </a:lnSpc>
            </a:pPr>
            <a:r>
              <a:rPr lang="en-US" sz="1600" b="1" dirty="0">
                <a:solidFill>
                  <a:schemeClr val="tx1"/>
                </a:solidFill>
              </a:rPr>
              <a:t>Retail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Convenience stores – sandwich labeling</a:t>
            </a:r>
            <a:endParaRPr lang="en-US" sz="1600" dirty="0">
              <a:solidFill>
                <a:srgbClr val="FF0000"/>
              </a:solidFill>
            </a:endParaRPr>
          </a:p>
          <a:p>
            <a:pPr marL="171450" indent="-171450">
              <a:lnSpc>
                <a:spcPct val="80000"/>
              </a:lnSpc>
            </a:pPr>
            <a:r>
              <a:rPr lang="en-US" sz="1600" b="1" dirty="0">
                <a:solidFill>
                  <a:schemeClr val="tx1"/>
                </a:solidFill>
              </a:rPr>
              <a:t>Consumer Goods</a:t>
            </a: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Agribusiness – food product packaging </a:t>
            </a:r>
            <a:r>
              <a:rPr lang="en-US" sz="1600" b="1" i="1" baseline="30000" dirty="0">
                <a:solidFill>
                  <a:schemeClr val="tx2"/>
                </a:solidFill>
                <a:latin typeface="Cambria" pitchFamily="18" charset="0"/>
              </a:rPr>
              <a:t>CS</a:t>
            </a:r>
            <a:endParaRPr lang="en-US" sz="1600" dirty="0">
              <a:solidFill>
                <a:schemeClr val="tx1"/>
              </a:solidFill>
            </a:endParaRPr>
          </a:p>
          <a:p>
            <a:pPr marL="457200" lvl="1" indent="-171450">
              <a:lnSpc>
                <a:spcPct val="80000"/>
              </a:lnSpc>
            </a:pPr>
            <a:r>
              <a:rPr lang="en-US" sz="1600" dirty="0">
                <a:solidFill>
                  <a:schemeClr val="tx1"/>
                </a:solidFill>
              </a:rPr>
              <a:t>Grocery – distribution center 100% uptime</a:t>
            </a:r>
          </a:p>
        </p:txBody>
      </p:sp>
      <p:sp>
        <p:nvSpPr>
          <p:cNvPr id="1179655" name="Rectangle 7"/>
          <p:cNvSpPr>
            <a:spLocks noChangeArrowheads="1"/>
          </p:cNvSpPr>
          <p:nvPr/>
        </p:nvSpPr>
        <p:spPr bwMode="auto">
          <a:xfrm>
            <a:off x="4267200" y="1266825"/>
            <a:ext cx="464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</a:pPr>
            <a:r>
              <a:rPr lang="en-US" sz="1600" b="1">
                <a:latin typeface="Arial Narrow" pitchFamily="34" charset="0"/>
                <a:ea typeface="Osaka" pitchFamily="8" charset="-128"/>
              </a:rPr>
              <a:t>Healthcare</a:t>
            </a:r>
          </a:p>
          <a:p>
            <a:pPr lvl="1" indent="-171450" eaLnBrk="1" hangingPunct="1">
              <a:lnSpc>
                <a:spcPct val="80000"/>
              </a:lnSpc>
              <a:spcBef>
                <a:spcPct val="20000"/>
              </a:spcBef>
              <a:buClr>
                <a:srgbClr val="DED6CC"/>
              </a:buClr>
              <a:buSzPct val="60000"/>
              <a:buFont typeface="Wingdings" pitchFamily="2" charset="2"/>
              <a:buChar char="l"/>
            </a:pPr>
            <a:r>
              <a:rPr lang="en-US" sz="1600">
                <a:latin typeface="Arial Narrow" pitchFamily="34" charset="0"/>
                <a:ea typeface="Osaka" pitchFamily="8" charset="-128"/>
              </a:rPr>
              <a:t>Device manufacturing – component labeling </a:t>
            </a:r>
            <a:r>
              <a:rPr lang="en-US" sz="1600" b="1" i="1" baseline="30000">
                <a:solidFill>
                  <a:schemeClr val="tx2"/>
                </a:solidFill>
                <a:latin typeface="Cambria" pitchFamily="18" charset="0"/>
                <a:ea typeface="Osaka" pitchFamily="8" charset="-128"/>
              </a:rPr>
              <a:t>CS</a:t>
            </a:r>
            <a:endParaRPr lang="en-US" sz="1600">
              <a:latin typeface="Arial Narrow" pitchFamily="34" charset="0"/>
              <a:ea typeface="Osaka" pitchFamily="8" charset="-128"/>
            </a:endParaRPr>
          </a:p>
          <a:p>
            <a:pPr lvl="1" indent="-171450" eaLnBrk="1" hangingPunct="1">
              <a:lnSpc>
                <a:spcPct val="80000"/>
              </a:lnSpc>
              <a:spcBef>
                <a:spcPct val="20000"/>
              </a:spcBef>
              <a:buClr>
                <a:srgbClr val="DED6CC"/>
              </a:buClr>
              <a:buSzPct val="60000"/>
              <a:buFont typeface="Wingdings" pitchFamily="2" charset="2"/>
              <a:buChar char="l"/>
            </a:pPr>
            <a:r>
              <a:rPr lang="en-US" sz="1600">
                <a:latin typeface="Arial Narrow" pitchFamily="34" charset="0"/>
                <a:ea typeface="Osaka" pitchFamily="8" charset="-128"/>
              </a:rPr>
              <a:t>Pharmacy – IV infusion pump Rx assurance</a:t>
            </a:r>
          </a:p>
          <a:p>
            <a:pPr lvl="1" indent="-171450" eaLnBrk="1" hangingPunct="1">
              <a:lnSpc>
                <a:spcPct val="80000"/>
              </a:lnSpc>
              <a:spcBef>
                <a:spcPct val="20000"/>
              </a:spcBef>
              <a:buClr>
                <a:srgbClr val="DED6CC"/>
              </a:buClr>
              <a:buSzPct val="60000"/>
              <a:buFont typeface="Wingdings" pitchFamily="2" charset="2"/>
              <a:buChar char="l"/>
            </a:pPr>
            <a:r>
              <a:rPr lang="en-US" sz="1600">
                <a:latin typeface="Arial Narrow" pitchFamily="34" charset="0"/>
                <a:ea typeface="Osaka" pitchFamily="8" charset="-128"/>
              </a:rPr>
              <a:t>Prescriptions – online prescription fulfillment </a:t>
            </a:r>
            <a:r>
              <a:rPr lang="en-US" sz="1600" b="1" i="1" baseline="30000">
                <a:solidFill>
                  <a:schemeClr val="tx2"/>
                </a:solidFill>
                <a:latin typeface="Cambria" pitchFamily="18" charset="0"/>
                <a:ea typeface="Osaka" pitchFamily="8" charset="-128"/>
              </a:rPr>
              <a:t>CS</a:t>
            </a:r>
            <a:endParaRPr lang="en-US" sz="1600">
              <a:latin typeface="Arial Narrow" pitchFamily="34" charset="0"/>
              <a:ea typeface="Osaka" pitchFamily="8" charset="-128"/>
            </a:endParaRPr>
          </a:p>
          <a:p>
            <a:pPr lvl="1" indent="-171450" eaLnBrk="1" hangingPunct="1">
              <a:lnSpc>
                <a:spcPct val="80000"/>
              </a:lnSpc>
              <a:spcBef>
                <a:spcPct val="20000"/>
              </a:spcBef>
              <a:buClr>
                <a:srgbClr val="DED6CC"/>
              </a:buClr>
              <a:buSzPct val="60000"/>
              <a:buFont typeface="Wingdings" pitchFamily="2" charset="2"/>
              <a:buChar char="l"/>
            </a:pPr>
            <a:r>
              <a:rPr lang="en-US" sz="1600">
                <a:latin typeface="Arial Narrow" pitchFamily="34" charset="0"/>
                <a:ea typeface="Osaka" pitchFamily="8" charset="-128"/>
              </a:rPr>
              <a:t>Hospitals – microbiology lab labels</a:t>
            </a:r>
          </a:p>
        </p:txBody>
      </p:sp>
      <p:pic>
        <p:nvPicPr>
          <p:cNvPr id="1179656" name="Picture 8"/>
          <p:cNvPicPr>
            <a:picLocks noChangeAspect="1" noChangeArrowheads="1"/>
          </p:cNvPicPr>
          <p:nvPr/>
        </p:nvPicPr>
        <p:blipFill>
          <a:blip r:embed="rId4" cstate="email">
            <a:lum bright="40000" contrast="-48000"/>
          </a:blip>
          <a:srcRect/>
          <a:stretch>
            <a:fillRect/>
          </a:stretch>
        </p:blipFill>
        <p:spPr bwMode="auto">
          <a:xfrm>
            <a:off x="6019800" y="2819400"/>
            <a:ext cx="230346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9658" name="Picture 10"/>
          <p:cNvPicPr>
            <a:picLocks noChangeAspect="1" noChangeArrowheads="1"/>
          </p:cNvPicPr>
          <p:nvPr/>
        </p:nvPicPr>
        <p:blipFill>
          <a:blip r:embed="rId5" cstate="email">
            <a:lum bright="40000" contrast="-48000"/>
          </a:blip>
          <a:srcRect/>
          <a:stretch>
            <a:fillRect/>
          </a:stretch>
        </p:blipFill>
        <p:spPr bwMode="auto">
          <a:xfrm>
            <a:off x="4953000" y="3657600"/>
            <a:ext cx="2312988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9660" name="Picture 12"/>
          <p:cNvPicPr>
            <a:picLocks noChangeAspect="1" noChangeArrowheads="1"/>
          </p:cNvPicPr>
          <p:nvPr/>
        </p:nvPicPr>
        <p:blipFill>
          <a:blip r:embed="rId6" cstate="email">
            <a:lum bright="40000" contrast="-48000"/>
          </a:blip>
          <a:srcRect/>
          <a:stretch>
            <a:fillRect/>
          </a:stretch>
        </p:blipFill>
        <p:spPr bwMode="auto">
          <a:xfrm>
            <a:off x="6477000" y="3505200"/>
            <a:ext cx="232251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9661" name="Text Box 13"/>
          <p:cNvSpPr txBox="1">
            <a:spLocks noChangeArrowheads="1"/>
          </p:cNvSpPr>
          <p:nvPr/>
        </p:nvSpPr>
        <p:spPr bwMode="auto">
          <a:xfrm>
            <a:off x="381000" y="5867400"/>
            <a:ext cx="441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baseline="30000" dirty="0">
                <a:solidFill>
                  <a:schemeClr val="tx2"/>
                </a:solidFill>
                <a:latin typeface="Cambria" pitchFamily="18" charset="0"/>
              </a:rPr>
              <a:t>CS </a:t>
            </a:r>
            <a:r>
              <a:rPr lang="en-US" sz="1400" dirty="0"/>
              <a:t>- Case study available </a:t>
            </a:r>
            <a:r>
              <a:rPr lang="en-US" sz="1400" dirty="0" smtClean="0"/>
              <a:t>on </a:t>
            </a:r>
            <a:r>
              <a:rPr lang="en-US" sz="1400" dirty="0" err="1" smtClean="0"/>
              <a:t>IPC</a:t>
            </a:r>
            <a:r>
              <a:rPr lang="en-US" sz="1400" dirty="0" smtClean="0"/>
              <a:t> Smart Start site </a:t>
            </a:r>
            <a:endParaRPr lang="en-US" sz="1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Resources </a:t>
            </a:r>
            <a:r>
              <a:rPr lang="en-US" sz="1600" dirty="0" smtClean="0"/>
              <a:t>Available on </a:t>
            </a:r>
            <a:r>
              <a:rPr lang="en-US" sz="1600" dirty="0" err="1" smtClean="0"/>
              <a:t>IPC</a:t>
            </a:r>
            <a:r>
              <a:rPr lang="en-US" sz="1600" dirty="0" smtClean="0"/>
              <a:t> Portal</a:t>
            </a:r>
            <a:endParaRPr lang="en-US" dirty="0" smtClean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263650"/>
          <a:ext cx="8382000" cy="4146550"/>
        </p:xfrm>
        <a:graphic>
          <a:graphicData uri="http://schemas.openxmlformats.org/drawingml/2006/table">
            <a:tbl>
              <a:tblPr/>
              <a:tblGrid>
                <a:gridCol w="2057400"/>
                <a:gridCol w="2133600"/>
                <a:gridCol w="1289050"/>
                <a:gridCol w="29019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Application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Industry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Highlights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White Paper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 Guide to Smart Printing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Multiple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Overview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Case Studies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	</a:t>
                      </a:r>
                      <a:r>
                        <a:rPr kumimoji="0" lang="en-US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NZ Kiwifruit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Packaging (Manufacturing)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Food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Compliance Labeling, Worker Productivity, Simplicity, Reliability, Speed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	</a:t>
                      </a: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Medtronic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Manufacturing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Healthcare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Accuracy, Worker Productivity, Reduced IT complexity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	</a:t>
                      </a: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Webasto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Manufacturing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Automotive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Accuracy/ Error-Proofing, Cost Savings, Serialized Labeling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          </a:t>
                      </a: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ThyssenKruppBudd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Manufacturing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Automotive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Accuracy/ Error-proofing, Serialized labeling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	</a:t>
                      </a: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Denco Data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Packaging (Prescription Labeling)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Healthcare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Accuracy, Worker Productivity, Cost Reduction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	</a:t>
                      </a: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Longaberger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Packaging (Product Labeling)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Consumer Goods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Worker Productivity, Cost Reduction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Brochure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Industrial Printer Selection Guide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Industrial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Multiple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Brief overview all printers, selection criteria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Product Profiles 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PM4i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PX4i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Etc.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Mid-Range 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Hi Performance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Multiple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Product overview, photo, specifications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2D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Printer Trade-In Coupon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All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Multiple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charset="0"/>
                        </a:rPr>
                        <a:t>Qualifying Purchases, Rebate Levels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1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r>
              <a:rPr lang="en-US" sz="3200" dirty="0" smtClean="0"/>
              <a:t>Integrated Programs to Drive Fixed Printer Demand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676400" y="1371600"/>
            <a:ext cx="5486400" cy="685800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u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Smart Start* Programs</a:t>
            </a:r>
            <a:endParaRPr kumimoji="0" lang="en-US" sz="32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81000" y="2514600"/>
            <a:ext cx="2057400" cy="3124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u="none" dirty="0" smtClean="0">
                <a:solidFill>
                  <a:schemeClr val="tx2"/>
                </a:solidFill>
              </a:rPr>
              <a:t>Lead Generation Program</a:t>
            </a:r>
          </a:p>
          <a:p>
            <a:endParaRPr lang="en-US" sz="2000" b="1" u="none" dirty="0" smtClean="0">
              <a:solidFill>
                <a:schemeClr val="tx2"/>
              </a:solidFill>
            </a:endParaRPr>
          </a:p>
          <a:p>
            <a:r>
              <a:rPr lang="en-US" sz="1200" dirty="0" smtClean="0"/>
              <a:t>- Dedicated, IN-funded lead generation program for </a:t>
            </a:r>
            <a:r>
              <a:rPr lang="en-US" sz="1200" b="1" dirty="0" smtClean="0"/>
              <a:t>select partners </a:t>
            </a:r>
            <a:r>
              <a:rPr lang="en-US" sz="1200" dirty="0" smtClean="0"/>
              <a:t>in the Northwest region</a:t>
            </a:r>
          </a:p>
          <a:p>
            <a:pPr>
              <a:buFontTx/>
              <a:buChar char="-"/>
            </a:pPr>
            <a:r>
              <a:rPr lang="en-US" sz="1200" dirty="0" smtClean="0"/>
              <a:t>  Focus on high-potential value proposition: </a:t>
            </a:r>
            <a:br>
              <a:rPr lang="en-US" sz="1200" dirty="0" smtClean="0"/>
            </a:br>
            <a:r>
              <a:rPr lang="en-US" sz="1200" b="1" dirty="0" smtClean="0"/>
              <a:t>Smart Printing</a:t>
            </a:r>
          </a:p>
          <a:p>
            <a:r>
              <a:rPr lang="en-US" sz="1200" dirty="0" smtClean="0"/>
              <a:t>- Primary Telemarketing</a:t>
            </a:r>
          </a:p>
          <a:p>
            <a:pPr>
              <a:buFontTx/>
              <a:buChar char="-"/>
            </a:pPr>
            <a:r>
              <a:rPr lang="en-US" sz="1200" dirty="0" smtClean="0"/>
              <a:t>- July 26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– Oct 31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</a:t>
            </a:r>
          </a:p>
          <a:p>
            <a:r>
              <a:rPr lang="en-US" u="none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934200" y="2514600"/>
            <a:ext cx="1905000" cy="3124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u="none" dirty="0" smtClean="0">
                <a:solidFill>
                  <a:schemeClr val="tx2"/>
                </a:solidFill>
              </a:rPr>
              <a:t>Smart Printing Messaging Campaign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1200" u="none" dirty="0" smtClean="0"/>
              <a:t> End User facing program, partners can also leverage</a:t>
            </a:r>
          </a:p>
          <a:p>
            <a:pPr>
              <a:buFontTx/>
              <a:buChar char="-"/>
            </a:pPr>
            <a:r>
              <a:rPr lang="en-US" sz="1200" dirty="0" smtClean="0"/>
              <a:t> Offers: Smart Printing WP, calculator, case studies, etc.</a:t>
            </a:r>
          </a:p>
          <a:p>
            <a:pPr>
              <a:buFontTx/>
              <a:buChar char="-"/>
            </a:pPr>
            <a:r>
              <a:rPr lang="en-US" sz="1200" u="none" dirty="0" smtClean="0"/>
              <a:t>  Will kick off in Q3, run through 2010</a:t>
            </a:r>
          </a:p>
          <a:p>
            <a:endParaRPr lang="en-US" u="none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143000" y="2286000"/>
            <a:ext cx="6629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9" name="Straight Connector 18"/>
          <p:cNvCxnSpPr/>
          <p:nvPr/>
        </p:nvCxnSpPr>
        <p:spPr bwMode="auto">
          <a:xfrm rot="5400000">
            <a:off x="4343400" y="2175128"/>
            <a:ext cx="152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5400000">
            <a:off x="1066800" y="2362200"/>
            <a:ext cx="152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>
            <a:off x="4343400" y="2394099"/>
            <a:ext cx="152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4" name="Straight Connector 23"/>
          <p:cNvCxnSpPr/>
          <p:nvPr/>
        </p:nvCxnSpPr>
        <p:spPr bwMode="auto">
          <a:xfrm rot="5400000">
            <a:off x="7696200" y="2362200"/>
            <a:ext cx="152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5791200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*</a:t>
            </a:r>
            <a:r>
              <a:rPr lang="en-US" sz="1200" i="1" dirty="0" smtClean="0">
                <a:solidFill>
                  <a:schemeClr val="tx2"/>
                </a:solidFill>
              </a:rPr>
              <a:t>Smart Start is the overall program name for the marketing  initiatives that will drive Fixed Printer &amp; Media revenue opportunities in the channel in 2010 . It is not the name of the individual campaign components or assets.</a:t>
            </a:r>
            <a:endParaRPr lang="en-US" sz="1400" i="1" dirty="0">
              <a:solidFill>
                <a:schemeClr val="tx2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81400" y="2514600"/>
            <a:ext cx="1981200" cy="3124200"/>
            <a:chOff x="2590800" y="2514600"/>
            <a:chExt cx="1981200" cy="31242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2590800" y="2514600"/>
              <a:ext cx="1981200" cy="3124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000" b="1" u="none" kern="0" dirty="0" smtClean="0">
                  <a:solidFill>
                    <a:schemeClr val="tx2"/>
                  </a:solidFill>
                  <a:latin typeface="Arial Narrow"/>
                </a:rPr>
                <a:t>Printer Trade-in Program</a:t>
              </a:r>
            </a:p>
            <a:p>
              <a:endParaRPr lang="en-US" sz="2000" b="1" u="none" kern="0" dirty="0" smtClean="0">
                <a:solidFill>
                  <a:schemeClr val="tx2"/>
                </a:solidFill>
                <a:latin typeface="Arial Narrow"/>
              </a:endParaRPr>
            </a:p>
            <a:p>
              <a:pPr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</a:rPr>
                <a:t> End-user facing program, partners can leverage</a:t>
              </a:r>
            </a:p>
            <a:p>
              <a:pPr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</a:rPr>
                <a:t> Offer: 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Up to $450 rebates</a:t>
              </a:r>
            </a:p>
            <a:p>
              <a:pPr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</a:rPr>
                <a:t> Feb 1 to December 31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st</a:t>
              </a: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</a:p>
            <a:p>
              <a:endParaRPr lang="en-US" sz="1400" dirty="0" smtClean="0"/>
            </a:p>
            <a:p>
              <a:endPara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20" name="Picture 19" descr="2010PrinterTradeIn_promo_callout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743200" y="4419600"/>
              <a:ext cx="1484906" cy="98140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r>
              <a:rPr lang="en-US" sz="3200" dirty="0" smtClean="0"/>
              <a:t>Integrated Programs to Drive Fixed Printer Demand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676400" y="1371600"/>
            <a:ext cx="5486400" cy="685800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u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Smart Start* Programs</a:t>
            </a:r>
            <a:endParaRPr kumimoji="0" lang="en-US" sz="32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81000" y="2514600"/>
            <a:ext cx="2057400" cy="31242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u="none" dirty="0" smtClean="0">
                <a:solidFill>
                  <a:schemeClr val="tx2"/>
                </a:solidFill>
              </a:rPr>
              <a:t>Lead Generation Program</a:t>
            </a:r>
          </a:p>
          <a:p>
            <a:endParaRPr lang="en-US" sz="2000" b="1" u="none" dirty="0" smtClean="0">
              <a:solidFill>
                <a:schemeClr val="tx2"/>
              </a:solidFill>
            </a:endParaRPr>
          </a:p>
          <a:p>
            <a:r>
              <a:rPr lang="en-US" sz="1200" dirty="0" smtClean="0"/>
              <a:t>- Dedicated, IN-funded lead generation program for </a:t>
            </a:r>
            <a:r>
              <a:rPr lang="en-US" sz="1200" b="1" dirty="0" smtClean="0"/>
              <a:t>select partners </a:t>
            </a:r>
            <a:r>
              <a:rPr lang="en-US" sz="1200" dirty="0" smtClean="0"/>
              <a:t>in the Northwest region</a:t>
            </a:r>
          </a:p>
          <a:p>
            <a:pPr>
              <a:buFontTx/>
              <a:buChar char="-"/>
            </a:pPr>
            <a:r>
              <a:rPr lang="en-US" sz="1200" dirty="0" smtClean="0"/>
              <a:t>  Focus on high-potential value proposition: </a:t>
            </a:r>
            <a:br>
              <a:rPr lang="en-US" sz="1200" dirty="0" smtClean="0"/>
            </a:br>
            <a:r>
              <a:rPr lang="en-US" sz="1200" b="1" dirty="0" smtClean="0"/>
              <a:t>Smart Printing</a:t>
            </a:r>
          </a:p>
          <a:p>
            <a:r>
              <a:rPr lang="en-US" sz="1200" dirty="0" smtClean="0"/>
              <a:t>- Primary Telemarketing</a:t>
            </a:r>
          </a:p>
          <a:p>
            <a:pPr>
              <a:buFontTx/>
              <a:buChar char="-"/>
            </a:pPr>
            <a:r>
              <a:rPr lang="en-US" sz="1200" dirty="0" smtClean="0"/>
              <a:t>- July 26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– Oct 31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</a:t>
            </a:r>
          </a:p>
          <a:p>
            <a:r>
              <a:rPr lang="en-US" u="none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934200" y="2514600"/>
            <a:ext cx="1905000" cy="3124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1" u="none" dirty="0" smtClean="0">
                <a:solidFill>
                  <a:schemeClr val="tx2"/>
                </a:solidFill>
              </a:rPr>
              <a:t>Smart Printing Messaging Campaign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1200" u="none" dirty="0" smtClean="0"/>
              <a:t> End User facing program, partners can also leverage</a:t>
            </a:r>
          </a:p>
          <a:p>
            <a:pPr>
              <a:buFontTx/>
              <a:buChar char="-"/>
            </a:pPr>
            <a:r>
              <a:rPr lang="en-US" sz="1200" dirty="0" smtClean="0"/>
              <a:t> Offers: Smart Printing WP, calculator, case studies, etc.</a:t>
            </a:r>
          </a:p>
          <a:p>
            <a:pPr>
              <a:buFontTx/>
              <a:buChar char="-"/>
            </a:pPr>
            <a:r>
              <a:rPr lang="en-US" sz="1200" u="none" dirty="0" smtClean="0"/>
              <a:t>  Will kick off in Q3, run through 2010</a:t>
            </a:r>
          </a:p>
          <a:p>
            <a:endParaRPr lang="en-US" u="none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143000" y="2286000"/>
            <a:ext cx="6629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9" name="Straight Connector 18"/>
          <p:cNvCxnSpPr/>
          <p:nvPr/>
        </p:nvCxnSpPr>
        <p:spPr bwMode="auto">
          <a:xfrm rot="5400000">
            <a:off x="4343400" y="2175128"/>
            <a:ext cx="152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5400000">
            <a:off x="1066800" y="2362200"/>
            <a:ext cx="152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>
            <a:off x="4343400" y="2394099"/>
            <a:ext cx="152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4" name="Straight Connector 23"/>
          <p:cNvCxnSpPr/>
          <p:nvPr/>
        </p:nvCxnSpPr>
        <p:spPr bwMode="auto">
          <a:xfrm rot="5400000">
            <a:off x="7696200" y="2362200"/>
            <a:ext cx="152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5791200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*</a:t>
            </a:r>
            <a:r>
              <a:rPr lang="en-US" sz="1200" i="1" dirty="0" smtClean="0">
                <a:solidFill>
                  <a:schemeClr val="tx2"/>
                </a:solidFill>
              </a:rPr>
              <a:t>Smart Start is the overall program name for the marketing  initiatives that will drive Fixed Printer &amp; Media revenue opportunities in the channel in 2010 . It is not the name of the individual campaign components or assets.</a:t>
            </a:r>
            <a:endParaRPr lang="en-US" sz="1400" i="1" dirty="0">
              <a:solidFill>
                <a:schemeClr val="tx2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3581400" y="2514600"/>
            <a:ext cx="1981200" cy="3124200"/>
            <a:chOff x="2590800" y="2514600"/>
            <a:chExt cx="1981200" cy="31242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2590800" y="2514600"/>
              <a:ext cx="1981200" cy="3124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000" b="1" u="none" kern="0" dirty="0" smtClean="0">
                  <a:solidFill>
                    <a:schemeClr val="tx2"/>
                  </a:solidFill>
                  <a:latin typeface="Arial Narrow"/>
                </a:rPr>
                <a:t>Printer Trade-in Program</a:t>
              </a:r>
            </a:p>
            <a:p>
              <a:endParaRPr lang="en-US" sz="2000" b="1" u="none" kern="0" dirty="0" smtClean="0">
                <a:solidFill>
                  <a:schemeClr val="tx2"/>
                </a:solidFill>
                <a:latin typeface="Arial Narrow"/>
              </a:endParaRPr>
            </a:p>
            <a:p>
              <a:pPr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</a:rPr>
                <a:t> End-user facing program, partners can leverage</a:t>
              </a:r>
            </a:p>
            <a:p>
              <a:pPr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</a:rPr>
                <a:t> Offer: 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Up to $450 rebates</a:t>
              </a:r>
            </a:p>
            <a:p>
              <a:pPr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</a:rPr>
                <a:t> Feb 1 to December 31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st</a:t>
              </a: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</a:p>
            <a:p>
              <a:endParaRPr lang="en-US" sz="1400" dirty="0" smtClean="0"/>
            </a:p>
            <a:p>
              <a:endPara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20" name="Picture 19" descr="2010PrinterTradeIn_promo_callout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743200" y="4419600"/>
              <a:ext cx="1484906" cy="98140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Smart Start Lead Generation Program</a:t>
            </a:r>
            <a:r>
              <a:rPr lang="en-US" sz="3200" dirty="0" smtClean="0"/>
              <a:t> – Participating Partners</a:t>
            </a:r>
            <a:endParaRPr lang="en-US" sz="1400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00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b="1" dirty="0" smtClean="0"/>
              <a:t>Northwest Region</a:t>
            </a:r>
            <a:endParaRPr lang="en-US" sz="2400" b="1" dirty="0" smtClean="0"/>
          </a:p>
          <a:p>
            <a:pPr lvl="1" eaLnBrk="1" hangingPunct="1"/>
            <a:r>
              <a:rPr lang="en-US" sz="2000" dirty="0" smtClean="0"/>
              <a:t>Barcodes West</a:t>
            </a:r>
          </a:p>
          <a:p>
            <a:pPr lvl="1" eaLnBrk="1" hangingPunct="1"/>
            <a:r>
              <a:rPr lang="en-US" sz="2000" dirty="0" smtClean="0"/>
              <a:t>GSD and Associates </a:t>
            </a:r>
          </a:p>
          <a:p>
            <a:pPr lvl="1" eaLnBrk="1" hangingPunct="1"/>
            <a:r>
              <a:rPr lang="en-US" sz="2000" dirty="0" smtClean="0"/>
              <a:t>Legend ID </a:t>
            </a:r>
          </a:p>
          <a:p>
            <a:pPr lvl="1" eaLnBrk="1" hangingPunct="1"/>
            <a:r>
              <a:rPr lang="en-US" sz="2000" dirty="0" smtClean="0"/>
              <a:t>Pacific ID</a:t>
            </a:r>
          </a:p>
          <a:p>
            <a:pPr lvl="1" eaLnBrk="1" hangingPunct="1"/>
            <a:r>
              <a:rPr lang="en-US" sz="2000" dirty="0" smtClean="0"/>
              <a:t>SK &amp; T</a:t>
            </a:r>
            <a:r>
              <a:rPr lang="en-US" sz="2000" dirty="0" smtClean="0"/>
              <a:t> </a:t>
            </a:r>
          </a:p>
          <a:p>
            <a:pPr lvl="1" eaLnBrk="1" hangingPunct="1"/>
            <a:endParaRPr lang="en-US" sz="2400" dirty="0" smtClean="0"/>
          </a:p>
          <a:p>
            <a:pPr eaLnBrk="1" hangingPunct="1">
              <a:buNone/>
            </a:pPr>
            <a:r>
              <a:rPr lang="en-US" sz="2400" b="1" dirty="0" smtClean="0"/>
              <a:t>California</a:t>
            </a:r>
            <a:endParaRPr lang="en-US" sz="2400" b="1" dirty="0" smtClean="0"/>
          </a:p>
          <a:p>
            <a:pPr lvl="1" eaLnBrk="1" hangingPunct="1"/>
            <a:r>
              <a:rPr lang="en-US" sz="2000" dirty="0" smtClean="0"/>
              <a:t>ADC</a:t>
            </a:r>
          </a:p>
          <a:p>
            <a:pPr lvl="1" eaLnBrk="1" hangingPunct="1"/>
            <a:r>
              <a:rPr lang="en-US" sz="2000" dirty="0" smtClean="0"/>
              <a:t>MSA Systems</a:t>
            </a:r>
          </a:p>
          <a:p>
            <a:pPr lvl="1" eaLnBrk="1" hangingPunct="1"/>
            <a:r>
              <a:rPr lang="en-US" sz="2000" dirty="0" smtClean="0"/>
              <a:t>Redline</a:t>
            </a:r>
          </a:p>
          <a:p>
            <a:pPr lvl="1" eaLnBrk="1" hangingPunct="1"/>
            <a:r>
              <a:rPr lang="en-US" sz="2000" dirty="0" smtClean="0"/>
              <a:t>Royce Digital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Start Lead Gen – Intermec delivers…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00600"/>
          </a:xfrm>
        </p:spPr>
        <p:txBody>
          <a:bodyPr/>
          <a:lstStyle/>
          <a:p>
            <a:r>
              <a:rPr lang="en-US" sz="2400" dirty="0" smtClean="0"/>
              <a:t>Intermec-funded, focused lead generation program for select, high potential partners</a:t>
            </a:r>
          </a:p>
          <a:p>
            <a:pPr lvl="1"/>
            <a:r>
              <a:rPr lang="en-US" sz="2000" dirty="0" smtClean="0"/>
              <a:t>Integrated telemarketing &amp; email program managed by </a:t>
            </a:r>
            <a:r>
              <a:rPr lang="en-US" sz="2000" dirty="0" err="1" smtClean="0"/>
              <a:t>IPC</a:t>
            </a:r>
            <a:endParaRPr lang="en-US" sz="2000" dirty="0" smtClean="0"/>
          </a:p>
          <a:p>
            <a:pPr lvl="1"/>
            <a:r>
              <a:rPr lang="en-US" sz="2000" dirty="0" smtClean="0"/>
              <a:t>Regional, industry-specific new-prospect lists</a:t>
            </a:r>
          </a:p>
          <a:p>
            <a:r>
              <a:rPr lang="en-US" sz="2400" dirty="0" smtClean="0"/>
              <a:t>Dedicated telemarketing resources</a:t>
            </a:r>
          </a:p>
          <a:p>
            <a:pPr lvl="1"/>
            <a:r>
              <a:rPr lang="en-US" sz="2000" dirty="0" smtClean="0"/>
              <a:t>Experienced, Smart-Printing trained telemarketers</a:t>
            </a:r>
          </a:p>
          <a:p>
            <a:pPr lvl="1"/>
            <a:r>
              <a:rPr lang="en-US" sz="2000" dirty="0" smtClean="0"/>
              <a:t>Expanded team from 2009/2010 Pilot Program</a:t>
            </a:r>
          </a:p>
          <a:p>
            <a:r>
              <a:rPr lang="en-US" sz="2400" dirty="0" smtClean="0"/>
              <a:t>Extensive Smart Printing Resources</a:t>
            </a:r>
          </a:p>
          <a:p>
            <a:pPr lvl="1"/>
            <a:r>
              <a:rPr lang="en-US" sz="2000" dirty="0" smtClean="0"/>
              <a:t>Sales tools, co-</a:t>
            </a:r>
            <a:r>
              <a:rPr lang="en-US" sz="2000" dirty="0" err="1" smtClean="0"/>
              <a:t>brandable</a:t>
            </a:r>
            <a:r>
              <a:rPr lang="en-US" sz="2000" dirty="0" smtClean="0"/>
              <a:t> materials, training </a:t>
            </a:r>
          </a:p>
          <a:p>
            <a:r>
              <a:rPr lang="en-US" sz="2400" dirty="0" smtClean="0"/>
              <a:t>Sweetener Offers for Customers, Partners</a:t>
            </a:r>
          </a:p>
          <a:p>
            <a:pPr lvl="1"/>
            <a:r>
              <a:rPr lang="en-US" sz="2000" dirty="0" smtClean="0"/>
              <a:t>Printer Trade-in Rebates – End Users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Start Lead Gen – Partners deliver…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953000"/>
          </a:xfrm>
        </p:spPr>
        <p:txBody>
          <a:bodyPr/>
          <a:lstStyle/>
          <a:p>
            <a:r>
              <a:rPr lang="en-US" sz="2400" dirty="0" smtClean="0"/>
              <a:t>Follow-up on leads in timely manner </a:t>
            </a:r>
          </a:p>
          <a:p>
            <a:pPr lvl="1"/>
            <a:r>
              <a:rPr lang="en-US" sz="2000" dirty="0" smtClean="0"/>
              <a:t>Contact customers as quickly as possible</a:t>
            </a:r>
          </a:p>
          <a:p>
            <a:pPr lvl="1"/>
            <a:r>
              <a:rPr lang="en-US" sz="2000" dirty="0" smtClean="0"/>
              <a:t>Update Salesforce.com  (lead management system) regularly</a:t>
            </a:r>
          </a:p>
          <a:p>
            <a:r>
              <a:rPr lang="en-US" sz="2400" dirty="0" smtClean="0"/>
              <a:t>Coordinate with your Regional Printer Sales Contact</a:t>
            </a:r>
          </a:p>
          <a:p>
            <a:pPr lvl="1"/>
            <a:r>
              <a:rPr lang="en-US" sz="2000" dirty="0" smtClean="0"/>
              <a:t>Communicate &amp; team on sales opportunities to maximize success</a:t>
            </a:r>
          </a:p>
          <a:p>
            <a:r>
              <a:rPr lang="en-US" sz="2400" dirty="0" smtClean="0"/>
              <a:t>Get trained on Smart Printing training</a:t>
            </a:r>
          </a:p>
          <a:p>
            <a:pPr lvl="1"/>
            <a:r>
              <a:rPr lang="en-US" sz="2000" dirty="0" smtClean="0"/>
              <a:t>Leverage resources available from your Printer Sales Contact, the </a:t>
            </a:r>
            <a:r>
              <a:rPr lang="en-US" sz="2000" dirty="0" err="1" smtClean="0"/>
              <a:t>IPC</a:t>
            </a:r>
            <a:r>
              <a:rPr lang="en-US" sz="2000" dirty="0" smtClean="0"/>
              <a:t> Smart Start site, Intermec </a:t>
            </a:r>
            <a:r>
              <a:rPr lang="en-US" sz="2000" dirty="0" err="1" smtClean="0"/>
              <a:t>INsider</a:t>
            </a:r>
            <a:r>
              <a:rPr lang="en-US" sz="2000" dirty="0" smtClean="0"/>
              <a:t> and Intermec University</a:t>
            </a:r>
          </a:p>
          <a:p>
            <a:r>
              <a:rPr lang="en-US" sz="2400" dirty="0" smtClean="0"/>
              <a:t>Take advantage of Marketing Opportunities</a:t>
            </a:r>
          </a:p>
          <a:p>
            <a:pPr lvl="1"/>
            <a:r>
              <a:rPr lang="en-US" sz="2000" dirty="0" smtClean="0"/>
              <a:t>Co-brandable materials on the Partner Marketing Centre (</a:t>
            </a:r>
            <a:r>
              <a:rPr lang="en-US" sz="2000" dirty="0" smtClean="0">
                <a:hlinkClick r:id="rId2"/>
              </a:rPr>
              <a:t>www.intermec.com/pmc</a:t>
            </a:r>
            <a:r>
              <a:rPr lang="en-US" sz="2000" dirty="0" smtClean="0"/>
              <a:t>) </a:t>
            </a:r>
          </a:p>
          <a:p>
            <a:pPr lvl="1"/>
            <a:r>
              <a:rPr lang="en-US" sz="2000" dirty="0" smtClean="0"/>
              <a:t>All Smart Printing materials on </a:t>
            </a:r>
            <a:r>
              <a:rPr lang="en-US" sz="2000" dirty="0" err="1" smtClean="0"/>
              <a:t>IPC</a:t>
            </a:r>
            <a:r>
              <a:rPr lang="en-US" sz="2000" dirty="0" smtClean="0"/>
              <a:t> Smart Start Program site </a:t>
            </a:r>
            <a:r>
              <a:rPr lang="en-US" sz="2000" dirty="0" smtClean="0">
                <a:solidFill>
                  <a:schemeClr val="tx2"/>
                </a:solidFill>
                <a:hlinkClick r:id="rId3"/>
              </a:rPr>
              <a:t>http://PartnerConcierge.com/smartstart.php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/>
            <a:endParaRPr lang="en-US" sz="2000" b="1" dirty="0" smtClean="0">
              <a:solidFill>
                <a:schemeClr val="tx2"/>
              </a:solidFill>
            </a:endParaRPr>
          </a:p>
          <a:p>
            <a:pPr lvl="1"/>
            <a:endParaRPr lang="en-US" sz="21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Overview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1800" b="1" dirty="0" smtClean="0"/>
              <a:t>Goal</a:t>
            </a:r>
          </a:p>
          <a:p>
            <a:pPr lvl="1" eaLnBrk="1" hangingPunct="1"/>
            <a:r>
              <a:rPr lang="en-US" sz="1800" dirty="0" smtClean="0"/>
              <a:t>Leverage unique Smart Printing differentiator to generate fixed printer sales opportunities for select Intermec Partners</a:t>
            </a:r>
          </a:p>
          <a:p>
            <a:pPr eaLnBrk="1" hangingPunct="1">
              <a:buFont typeface="Wingdings" charset="2"/>
              <a:buNone/>
            </a:pPr>
            <a:r>
              <a:rPr lang="en-US" sz="1800" b="1" dirty="0" smtClean="0"/>
              <a:t>Target Audience</a:t>
            </a:r>
          </a:p>
          <a:p>
            <a:pPr marL="514350" lvl="2" indent="-257175" eaLnBrk="1" hangingPunct="1">
              <a:buClr>
                <a:schemeClr val="accent1"/>
              </a:buClr>
            </a:pPr>
            <a:r>
              <a:rPr lang="en-US" sz="1800" dirty="0" smtClean="0"/>
              <a:t>Regionally-specific, Smart Printing-relevant industries/ applications/ titles (see next slide)</a:t>
            </a:r>
          </a:p>
          <a:p>
            <a:pPr eaLnBrk="1" hangingPunct="1">
              <a:buFont typeface="Wingdings" charset="2"/>
              <a:buNone/>
            </a:pPr>
            <a:r>
              <a:rPr lang="en-US" sz="1800" b="1" dirty="0" smtClean="0"/>
              <a:t>Offers</a:t>
            </a:r>
          </a:p>
          <a:p>
            <a:pPr lvl="1" eaLnBrk="1" hangingPunct="1"/>
            <a:r>
              <a:rPr lang="en-US" sz="1800" dirty="0" smtClean="0"/>
              <a:t>Find out how Smart Printers can streamline and improve your printing operations</a:t>
            </a:r>
          </a:p>
          <a:p>
            <a:pPr lvl="1" eaLnBrk="1" hangingPunct="1"/>
            <a:r>
              <a:rPr lang="en-US" sz="1800" dirty="0" smtClean="0"/>
              <a:t>Earn up to $450 in rebates through the Printer Trade-in Program</a:t>
            </a:r>
          </a:p>
          <a:p>
            <a:pPr eaLnBrk="1" hangingPunct="1">
              <a:buFont typeface="Wingdings" charset="2"/>
              <a:buNone/>
            </a:pPr>
            <a:r>
              <a:rPr lang="en-US" sz="1800" b="1" dirty="0" smtClean="0"/>
              <a:t>Tactics</a:t>
            </a:r>
          </a:p>
          <a:p>
            <a:pPr lvl="1" eaLnBrk="1" hangingPunct="1"/>
            <a:r>
              <a:rPr lang="en-US" sz="1800" dirty="0" smtClean="0"/>
              <a:t>Telemarketing (and emails) to regionally specific lists</a:t>
            </a:r>
          </a:p>
          <a:p>
            <a:pPr eaLnBrk="1" hangingPunct="1">
              <a:buFont typeface="Wingdings" charset="2"/>
              <a:buNone/>
            </a:pPr>
            <a:r>
              <a:rPr lang="en-US" sz="1800" b="1" dirty="0" smtClean="0"/>
              <a:t>Process</a:t>
            </a:r>
          </a:p>
          <a:p>
            <a:pPr lvl="1" eaLnBrk="1" hangingPunct="1"/>
            <a:r>
              <a:rPr lang="en-US" sz="1800" dirty="0" smtClean="0"/>
              <a:t>Leads distributed to regional Printer Sales Contact, who re-assigns to participating partners via Salesforce.com  lead management system</a:t>
            </a:r>
          </a:p>
          <a:p>
            <a:pPr lvl="1" eaLnBrk="1" hangingPunct="1"/>
            <a:r>
              <a:rPr lang="en-US" sz="1800" dirty="0" smtClean="0"/>
              <a:t>Partners follow up with customers, update lead records in Salesforce.com </a:t>
            </a:r>
          </a:p>
          <a:p>
            <a:pPr eaLnBrk="1" hangingPunct="1">
              <a:buFont typeface="Wingdings" charset="2"/>
              <a:buNone/>
            </a:pPr>
            <a:endParaRPr lang="en-US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Overview </a:t>
            </a:r>
            <a:r>
              <a:rPr lang="en-US" sz="1400" dirty="0" smtClean="0"/>
              <a:t>continued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9530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b="1" dirty="0" smtClean="0"/>
              <a:t>Target Audience</a:t>
            </a:r>
          </a:p>
          <a:p>
            <a:pPr lvl="1" eaLnBrk="1" hangingPunct="1"/>
            <a:r>
              <a:rPr lang="en-US" sz="2000" b="1" dirty="0" smtClean="0"/>
              <a:t>Titles</a:t>
            </a:r>
            <a:r>
              <a:rPr lang="en-US" sz="2000" dirty="0" smtClean="0"/>
              <a:t>: Operations/ Warehouse Management, Quality/ Compliance Management, IT Management</a:t>
            </a:r>
          </a:p>
          <a:p>
            <a:pPr lvl="1" eaLnBrk="1" hangingPunct="1"/>
            <a:r>
              <a:rPr lang="en-US" sz="2000" b="1" dirty="0" smtClean="0"/>
              <a:t>Applications/ Industries: </a:t>
            </a:r>
            <a:r>
              <a:rPr lang="en-US" sz="2000" dirty="0" smtClean="0"/>
              <a:t>Manufacturing, Warehousing, Food &amp; Beverage, Healthcare</a:t>
            </a:r>
          </a:p>
          <a:p>
            <a:pPr lvl="1" eaLnBrk="1" hangingPunct="1"/>
            <a:r>
              <a:rPr lang="en-US" sz="2000" b="1" dirty="0" smtClean="0"/>
              <a:t>Geography:</a:t>
            </a:r>
            <a:r>
              <a:rPr lang="en-US" sz="2000" b="1" dirty="0" smtClean="0"/>
              <a:t> </a:t>
            </a:r>
            <a:r>
              <a:rPr lang="en-US" sz="2000" dirty="0" smtClean="0"/>
              <a:t>Western Region</a:t>
            </a:r>
            <a:endParaRPr lang="en-US" sz="3200" dirty="0" smtClean="0"/>
          </a:p>
          <a:p>
            <a:pPr eaLnBrk="1" hangingPunct="1">
              <a:buFont typeface="Wingdings" charset="2"/>
              <a:buNone/>
            </a:pPr>
            <a:r>
              <a:rPr lang="en-US" sz="2400" b="1" dirty="0" smtClean="0"/>
              <a:t>Timeline</a:t>
            </a:r>
          </a:p>
          <a:p>
            <a:pPr lvl="1" eaLnBrk="1" hangingPunct="1"/>
            <a:r>
              <a:rPr lang="en-US" sz="2000" b="1" dirty="0" smtClean="0"/>
              <a:t>Telemarketing: </a:t>
            </a:r>
            <a:r>
              <a:rPr lang="en-US" sz="2000" dirty="0" smtClean="0"/>
              <a:t>	July 26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Oct 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sz="2000" b="1" dirty="0" smtClean="0"/>
              <a:t>Email Blasts:</a:t>
            </a:r>
            <a:r>
              <a:rPr lang="en-US" sz="2000" b="1" dirty="0" smtClean="0"/>
              <a:t>	</a:t>
            </a:r>
            <a:r>
              <a:rPr lang="en-US" sz="2000" dirty="0" smtClean="0"/>
              <a:t>August</a:t>
            </a:r>
            <a:r>
              <a:rPr lang="en-US" sz="2000" dirty="0" smtClean="0"/>
              <a:t>, Sept., Oct. </a:t>
            </a:r>
          </a:p>
          <a:p>
            <a:pPr lvl="1" eaLnBrk="1" hangingPunct="1"/>
            <a:r>
              <a:rPr lang="en-US" sz="2000" b="1" dirty="0" smtClean="0"/>
              <a:t>Program Review:</a:t>
            </a:r>
            <a:r>
              <a:rPr lang="en-US" sz="2000" dirty="0" smtClean="0"/>
              <a:t>	Weekly</a:t>
            </a:r>
          </a:p>
          <a:p>
            <a:pPr lvl="1" eaLnBrk="1" hangingPunct="1"/>
            <a:r>
              <a:rPr lang="en-US" sz="2000" b="1" dirty="0" smtClean="0"/>
              <a:t>Lead Delivery:	</a:t>
            </a:r>
            <a:r>
              <a:rPr lang="en-US" sz="2000" dirty="0" smtClean="0"/>
              <a:t>Daily, ongoing</a:t>
            </a:r>
          </a:p>
          <a:p>
            <a:pPr lvl="1" eaLnBrk="1" hangingPunct="1"/>
            <a:r>
              <a:rPr lang="en-US" sz="2000" b="1" dirty="0" smtClean="0"/>
              <a:t>Lead Status Review:</a:t>
            </a:r>
            <a:r>
              <a:rPr lang="en-US" sz="2000" dirty="0" smtClean="0"/>
              <a:t>	Weekly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Telemarketing Approach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Target Quality and Warehouse contacts first</a:t>
            </a:r>
          </a:p>
          <a:p>
            <a:r>
              <a:rPr lang="en-US" sz="2400" dirty="0" smtClean="0"/>
              <a:t>Position IN Smart Printing Differentiators</a:t>
            </a:r>
          </a:p>
          <a:p>
            <a:pPr lvl="1"/>
            <a:r>
              <a:rPr lang="en-US" sz="2000" dirty="0" smtClean="0"/>
              <a:t>Extremely quick </a:t>
            </a:r>
            <a:r>
              <a:rPr lang="en-US" sz="2000" dirty="0" err="1" smtClean="0"/>
              <a:t>ROI</a:t>
            </a:r>
            <a:r>
              <a:rPr lang="en-US" sz="2000" dirty="0" smtClean="0"/>
              <a:t> and low </a:t>
            </a:r>
            <a:r>
              <a:rPr lang="en-US" sz="2000" dirty="0" err="1" smtClean="0"/>
              <a:t>TCO</a:t>
            </a:r>
            <a:endParaRPr lang="en-US" sz="2000" dirty="0" smtClean="0"/>
          </a:p>
          <a:p>
            <a:pPr lvl="1"/>
            <a:r>
              <a:rPr lang="en-US" sz="2000" dirty="0" smtClean="0"/>
              <a:t>Simplified printing infrastructure</a:t>
            </a:r>
          </a:p>
          <a:p>
            <a:pPr lvl="1"/>
            <a:r>
              <a:rPr lang="en-US" sz="2000" dirty="0" smtClean="0"/>
              <a:t>Remote printer management capabilities </a:t>
            </a:r>
          </a:p>
          <a:p>
            <a:pPr lvl="1"/>
            <a:r>
              <a:rPr lang="en-US" sz="2000" dirty="0" smtClean="0"/>
              <a:t>Ability to integrate with and control other </a:t>
            </a:r>
            <a:r>
              <a:rPr lang="en-US" sz="2000" dirty="0" smtClean="0"/>
              <a:t>devices</a:t>
            </a:r>
          </a:p>
          <a:p>
            <a:r>
              <a:rPr lang="en-US" sz="2400" dirty="0" smtClean="0"/>
              <a:t>Probe for application/ industry-specific </a:t>
            </a:r>
            <a:r>
              <a:rPr lang="en-US" sz="2400" dirty="0" smtClean="0"/>
              <a:t>pains</a:t>
            </a:r>
          </a:p>
          <a:p>
            <a:r>
              <a:rPr lang="en-US" sz="2400" dirty="0" smtClean="0"/>
              <a:t>Leverage complete set of Smart Printing Resources as well as Trade-in offer to develop qualified </a:t>
            </a:r>
            <a:r>
              <a:rPr lang="en-US" sz="2400" b="1" dirty="0" smtClean="0"/>
              <a:t>lead</a:t>
            </a:r>
          </a:p>
          <a:p>
            <a:pPr>
              <a:buNone/>
            </a:pPr>
            <a:endParaRPr lang="en-US" sz="2400" b="1" dirty="0" smtClean="0"/>
          </a:p>
          <a:p>
            <a:endParaRPr lang="en-US" sz="2800" dirty="0" smtClean="0"/>
          </a:p>
        </p:txBody>
      </p:sp>
      <p:pic>
        <p:nvPicPr>
          <p:cNvPr id="4" name="Picture 2" descr="Business Telemarketing and Sales Lead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05600" y="304800"/>
            <a:ext cx="1800225" cy="1209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3D78"/>
      </a:dk2>
      <a:lt2>
        <a:srgbClr val="808080"/>
      </a:lt2>
      <a:accent1>
        <a:srgbClr val="B8AB9E"/>
      </a:accent1>
      <a:accent2>
        <a:srgbClr val="A6C2CC"/>
      </a:accent2>
      <a:accent3>
        <a:srgbClr val="FFFFFF"/>
      </a:accent3>
      <a:accent4>
        <a:srgbClr val="000000"/>
      </a:accent4>
      <a:accent5>
        <a:srgbClr val="D8D2CC"/>
      </a:accent5>
      <a:accent6>
        <a:srgbClr val="96B0B9"/>
      </a:accent6>
      <a:hlink>
        <a:srgbClr val="5E6638"/>
      </a:hlink>
      <a:folHlink>
        <a:srgbClr val="66523D"/>
      </a:folHlink>
    </a:clrScheme>
    <a:fontScheme name="Default Design">
      <a:majorFont>
        <a:latin typeface="Arial Narrow"/>
        <a:ea typeface="Osaka"/>
        <a:cs typeface="Osaka"/>
      </a:majorFont>
      <a:minorFont>
        <a:latin typeface="Arial Narrow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3D78"/>
        </a:dk2>
        <a:lt2>
          <a:srgbClr val="808080"/>
        </a:lt2>
        <a:accent1>
          <a:srgbClr val="B8AB9E"/>
        </a:accent1>
        <a:accent2>
          <a:srgbClr val="A6C2CC"/>
        </a:accent2>
        <a:accent3>
          <a:srgbClr val="FFFFFF"/>
        </a:accent3>
        <a:accent4>
          <a:srgbClr val="000000"/>
        </a:accent4>
        <a:accent5>
          <a:srgbClr val="D8D2CC"/>
        </a:accent5>
        <a:accent6>
          <a:srgbClr val="96B0B9"/>
        </a:accent6>
        <a:hlink>
          <a:srgbClr val="5E6638"/>
        </a:hlink>
        <a:folHlink>
          <a:srgbClr val="6652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7467</TotalTime>
  <Words>1559</Words>
  <Application>Microsoft Macintosh PowerPoint</Application>
  <PresentationFormat>On-screen Show (4:3)</PresentationFormat>
  <Paragraphs>262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Smart Start Lead Generation Program Western Region</vt:lpstr>
      <vt:lpstr>Integrated Programs to Drive Fixed Printer Demand</vt:lpstr>
      <vt:lpstr>Integrated Programs to Drive Fixed Printer Demand</vt:lpstr>
      <vt:lpstr>Smart Start Lead Generation Program – Participating Partners</vt:lpstr>
      <vt:lpstr>Smart Start Lead Gen – Intermec delivers…</vt:lpstr>
      <vt:lpstr>Smart Start Lead Gen – Partners deliver…</vt:lpstr>
      <vt:lpstr>Program Overview</vt:lpstr>
      <vt:lpstr>Program Overview continued</vt:lpstr>
      <vt:lpstr>Telemarketing Approach</vt:lpstr>
      <vt:lpstr>Lead Definition</vt:lpstr>
      <vt:lpstr>Leads</vt:lpstr>
      <vt:lpstr>Slide 12</vt:lpstr>
      <vt:lpstr>Slide 13</vt:lpstr>
      <vt:lpstr>Questions? </vt:lpstr>
      <vt:lpstr>Slide 15</vt:lpstr>
      <vt:lpstr>Smart Printing End User Value Proposition</vt:lpstr>
      <vt:lpstr>Smart Printing Resources</vt:lpstr>
      <vt:lpstr>Program Resources Available on IPC Portal</vt:lpstr>
    </vt:vector>
  </TitlesOfParts>
  <Company>Colle+McVoy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Walter Mikaelian</cp:lastModifiedBy>
  <cp:revision>314</cp:revision>
  <cp:lastPrinted>2009-11-24T02:39:34Z</cp:lastPrinted>
  <dcterms:created xsi:type="dcterms:W3CDTF">2010-07-30T16:50:43Z</dcterms:created>
  <dcterms:modified xsi:type="dcterms:W3CDTF">2010-07-30T23:26:41Z</dcterms:modified>
</cp:coreProperties>
</file>