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38"/>
  </p:notesMasterIdLst>
  <p:handoutMasterIdLst>
    <p:handoutMasterId r:id="rId39"/>
  </p:handoutMasterIdLst>
  <p:sldIdLst>
    <p:sldId id="444" r:id="rId3"/>
    <p:sldId id="477" r:id="rId4"/>
    <p:sldId id="539" r:id="rId5"/>
    <p:sldId id="534" r:id="rId6"/>
    <p:sldId id="478" r:id="rId7"/>
    <p:sldId id="490" r:id="rId8"/>
    <p:sldId id="530" r:id="rId9"/>
    <p:sldId id="494" r:id="rId10"/>
    <p:sldId id="495" r:id="rId11"/>
    <p:sldId id="496" r:id="rId12"/>
    <p:sldId id="497" r:id="rId13"/>
    <p:sldId id="498" r:id="rId14"/>
    <p:sldId id="500" r:id="rId15"/>
    <p:sldId id="501" r:id="rId16"/>
    <p:sldId id="532" r:id="rId17"/>
    <p:sldId id="529" r:id="rId18"/>
    <p:sldId id="493" r:id="rId19"/>
    <p:sldId id="536" r:id="rId20"/>
    <p:sldId id="526" r:id="rId21"/>
    <p:sldId id="505" r:id="rId22"/>
    <p:sldId id="531" r:id="rId23"/>
    <p:sldId id="540" r:id="rId24"/>
    <p:sldId id="537" r:id="rId25"/>
    <p:sldId id="514" r:id="rId26"/>
    <p:sldId id="502" r:id="rId27"/>
    <p:sldId id="510" r:id="rId28"/>
    <p:sldId id="517" r:id="rId29"/>
    <p:sldId id="518" r:id="rId30"/>
    <p:sldId id="519" r:id="rId31"/>
    <p:sldId id="509" r:id="rId32"/>
    <p:sldId id="520" r:id="rId33"/>
    <p:sldId id="521" r:id="rId34"/>
    <p:sldId id="522" r:id="rId35"/>
    <p:sldId id="515" r:id="rId36"/>
    <p:sldId id="516" r:id="rId37"/>
  </p:sldIdLst>
  <p:sldSz cx="9144000" cy="6858000" type="screen4x3"/>
  <p:notesSz cx="6950075" cy="9236075"/>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D8A"/>
    <a:srgbClr val="000000"/>
    <a:srgbClr val="003D78"/>
    <a:srgbClr val="FFFFCC"/>
    <a:srgbClr val="FFFF99"/>
    <a:srgbClr val="FF9900"/>
    <a:srgbClr val="5F5F5F"/>
    <a:srgbClr val="B8AB9E"/>
    <a:srgbClr val="AB9E6E"/>
    <a:srgbClr val="DED6CC"/>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384" autoAdjust="0"/>
    <p:restoredTop sz="85669" autoAdjust="0"/>
  </p:normalViewPr>
  <p:slideViewPr>
    <p:cSldViewPr snapToGrid="0">
      <p:cViewPr varScale="1">
        <p:scale>
          <a:sx n="94" d="100"/>
          <a:sy n="94" d="100"/>
        </p:scale>
        <p:origin x="-204" y="-90"/>
      </p:cViewPr>
      <p:guideLst>
        <p:guide orient="horz" pos="2160"/>
        <p:guide orient="horz" pos="120"/>
        <p:guide orient="horz" pos="3257"/>
        <p:guide orient="horz" pos="1056"/>
        <p:guide orient="horz" pos="636"/>
        <p:guide pos="2880"/>
        <p:guide pos="29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0"/>
    </p:cViewPr>
  </p:sorterViewPr>
  <p:notesViewPr>
    <p:cSldViewPr snapToGrid="0">
      <p:cViewPr varScale="1">
        <p:scale>
          <a:sx n="71" d="100"/>
          <a:sy n="71" d="100"/>
        </p:scale>
        <p:origin x="-2742" y="-114"/>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smtClean="0"/>
              <a:t>Forecasted Global Shipments of Thermal Printers </a:t>
            </a:r>
            <a:r>
              <a:rPr lang="en-US" sz="1400" dirty="0"/>
              <a:t>in </a:t>
            </a:r>
            <a:r>
              <a:rPr lang="en-US" sz="1400" dirty="0" smtClean="0"/>
              <a:t>Healthcare ($ Millions</a:t>
            </a:r>
            <a:r>
              <a:rPr lang="en-US" sz="1400" baseline="0" dirty="0" smtClean="0"/>
              <a:t>)</a:t>
            </a:r>
            <a:endParaRPr lang="en-US" sz="1400" dirty="0"/>
          </a:p>
        </c:rich>
      </c:tx>
      <c:layout>
        <c:manualLayout>
          <c:xMode val="edge"/>
          <c:yMode val="edge"/>
          <c:x val="0.1451461796594832"/>
          <c:y val="4.4453893590447512E-2"/>
        </c:manualLayout>
      </c:layout>
    </c:title>
    <c:plotArea>
      <c:layout/>
      <c:lineChart>
        <c:grouping val="standard"/>
        <c:ser>
          <c:idx val="0"/>
          <c:order val="0"/>
          <c:tx>
            <c:strRef>
              <c:f>Sheet1!$A$2</c:f>
              <c:strCache>
                <c:ptCount val="1"/>
                <c:pt idx="0">
                  <c:v>Total</c:v>
                </c:pt>
              </c:strCache>
            </c:strRef>
          </c:tx>
          <c:spPr>
            <a:ln w="38100">
              <a:solidFill>
                <a:schemeClr val="tx1"/>
              </a:solidFill>
            </a:ln>
          </c:spPr>
          <c:marker>
            <c:spPr>
              <a:solidFill>
                <a:schemeClr val="accent2"/>
              </a:solidFill>
            </c:spPr>
          </c:marker>
          <c:dLbls>
            <c:dLblPos val="t"/>
            <c:showVal val="1"/>
          </c:dLbls>
          <c:cat>
            <c:strRef>
              <c:f>Sheet1!$B$1:$G$1</c:f>
              <c:strCache>
                <c:ptCount val="6"/>
                <c:pt idx="0">
                  <c:v>2009</c:v>
                </c:pt>
                <c:pt idx="1">
                  <c:v>2010</c:v>
                </c:pt>
                <c:pt idx="2">
                  <c:v>2011</c:v>
                </c:pt>
                <c:pt idx="3">
                  <c:v>2012</c:v>
                </c:pt>
                <c:pt idx="4">
                  <c:v>2013</c:v>
                </c:pt>
                <c:pt idx="5">
                  <c:v>2014</c:v>
                </c:pt>
              </c:strCache>
            </c:strRef>
          </c:cat>
          <c:val>
            <c:numRef>
              <c:f>Sheet1!$B$2:$G$2</c:f>
              <c:numCache>
                <c:formatCode>0</c:formatCode>
                <c:ptCount val="6"/>
                <c:pt idx="0">
                  <c:v>52.150157746112953</c:v>
                </c:pt>
                <c:pt idx="1">
                  <c:v>54.36067588389637</c:v>
                </c:pt>
                <c:pt idx="2">
                  <c:v>56.914516045177265</c:v>
                </c:pt>
                <c:pt idx="3">
                  <c:v>60.093961732846914</c:v>
                </c:pt>
                <c:pt idx="4">
                  <c:v>63.859292231347098</c:v>
                </c:pt>
                <c:pt idx="5">
                  <c:v>68.284649468904831</c:v>
                </c:pt>
              </c:numCache>
            </c:numRef>
          </c:val>
        </c:ser>
        <c:marker val="1"/>
        <c:axId val="113277952"/>
        <c:axId val="113292032"/>
      </c:lineChart>
      <c:catAx>
        <c:axId val="113277952"/>
        <c:scaling>
          <c:orientation val="minMax"/>
        </c:scaling>
        <c:axPos val="b"/>
        <c:tickLblPos val="nextTo"/>
        <c:crossAx val="113292032"/>
        <c:crosses val="autoZero"/>
        <c:auto val="1"/>
        <c:lblAlgn val="ctr"/>
        <c:lblOffset val="100"/>
      </c:catAx>
      <c:valAx>
        <c:axId val="113292032"/>
        <c:scaling>
          <c:orientation val="minMax"/>
          <c:min val="52"/>
        </c:scaling>
        <c:axPos val="l"/>
        <c:numFmt formatCode="0" sourceLinked="1"/>
        <c:tickLblPos val="none"/>
        <c:crossAx val="113277952"/>
        <c:crosses val="autoZero"/>
        <c:crossBetween val="between"/>
      </c:valAx>
    </c:plotArea>
    <c:plotVisOnly val="1"/>
  </c:chart>
  <c:spPr>
    <a:solidFill>
      <a:schemeClr val="bg1"/>
    </a:solidFill>
    <a:ln>
      <a:solidFill>
        <a:schemeClr val="tx1"/>
      </a:solidFill>
    </a:ln>
  </c:spPr>
  <c:txPr>
    <a:bodyPr/>
    <a:lstStyle/>
    <a:p>
      <a:pPr>
        <a:defRPr sz="14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Sample Label </a:t>
            </a:r>
            <a:r>
              <a:rPr lang="en-US" dirty="0" smtClean="0"/>
              <a:t>Error Types</a:t>
            </a:r>
            <a:endParaRPr lang="en-US" dirty="0"/>
          </a:p>
        </c:rich>
      </c:tx>
      <c:layout>
        <c:manualLayout>
          <c:xMode val="edge"/>
          <c:yMode val="edge"/>
          <c:x val="2.1633441996745592E-2"/>
          <c:y val="2.4193548387096801E-2"/>
        </c:manualLayout>
      </c:layout>
    </c:title>
    <c:view3D>
      <c:rotX val="30"/>
      <c:perspective val="30"/>
    </c:view3D>
    <c:plotArea>
      <c:layout>
        <c:manualLayout>
          <c:layoutTarget val="inner"/>
          <c:xMode val="edge"/>
          <c:yMode val="edge"/>
          <c:x val="6.9341718524321194E-2"/>
          <c:y val="0.16796259842519778"/>
          <c:w val="0.55714996761811275"/>
          <c:h val="0.73409512319024661"/>
        </c:manualLayout>
      </c:layout>
      <c:pie3DChart>
        <c:varyColors val="1"/>
        <c:ser>
          <c:idx val="0"/>
          <c:order val="0"/>
          <c:tx>
            <c:strRef>
              <c:f>Sheet1!$B$1</c:f>
              <c:strCache>
                <c:ptCount val="1"/>
                <c:pt idx="0">
                  <c:v>Sample Label Errors</c:v>
                </c:pt>
              </c:strCache>
            </c:strRef>
          </c:tx>
          <c:explosion val="25"/>
          <c:dLbls>
            <c:dLbl>
              <c:idx val="0"/>
              <c:layout>
                <c:manualLayout>
                  <c:x val="-8.1864595673145024E-2"/>
                  <c:y val="-3.8732729975158732E-2"/>
                </c:manualLayout>
              </c:layout>
              <c:showPercent val="1"/>
            </c:dLbl>
            <c:dLbl>
              <c:idx val="1"/>
              <c:layout>
                <c:manualLayout>
                  <c:x val="-6.6745947670361946E-2"/>
                  <c:y val="1.5171642274722404E-2"/>
                </c:manualLayout>
              </c:layout>
              <c:showPercent val="1"/>
            </c:dLbl>
            <c:dLbl>
              <c:idx val="2"/>
              <c:layout>
                <c:manualLayout>
                  <c:x val="5.9277025726379468E-2"/>
                  <c:y val="3.2035770131319689E-2"/>
                </c:manualLayout>
              </c:layout>
              <c:showPercent val="1"/>
            </c:dLbl>
            <c:dLbl>
              <c:idx val="3"/>
              <c:layout>
                <c:manualLayout>
                  <c:x val="6.9565949031612437E-2"/>
                  <c:y val="-5.1306958335171522E-2"/>
                </c:manualLayout>
              </c:layout>
              <c:showPercent val="1"/>
            </c:dLbl>
            <c:showPercent val="1"/>
            <c:showLeaderLines val="1"/>
          </c:dLbls>
          <c:cat>
            <c:strRef>
              <c:f>Sheet1!$A$2:$A$6</c:f>
              <c:strCache>
                <c:ptCount val="5"/>
                <c:pt idx="0">
                  <c:v>Mislabelled</c:v>
                </c:pt>
                <c:pt idx="1">
                  <c:v>Unlabelled</c:v>
                </c:pt>
                <c:pt idx="2">
                  <c:v>Partially labelled</c:v>
                </c:pt>
                <c:pt idx="3">
                  <c:v>Incomplete labels</c:v>
                </c:pt>
                <c:pt idx="4">
                  <c:v>Illegible labels</c:v>
                </c:pt>
              </c:strCache>
            </c:strRef>
          </c:cat>
          <c:val>
            <c:numRef>
              <c:f>Sheet1!$B$2:$B$6</c:f>
              <c:numCache>
                <c:formatCode>General</c:formatCode>
                <c:ptCount val="5"/>
                <c:pt idx="0">
                  <c:v>29.9</c:v>
                </c:pt>
                <c:pt idx="1">
                  <c:v>21.9</c:v>
                </c:pt>
                <c:pt idx="2">
                  <c:v>22.7</c:v>
                </c:pt>
                <c:pt idx="3">
                  <c:v>20.7</c:v>
                </c:pt>
                <c:pt idx="4">
                  <c:v>6.1</c:v>
                </c:pt>
              </c:numCache>
            </c:numRef>
          </c:val>
        </c:ser>
        <c:dLbls>
          <c:showPercent val="1"/>
        </c:dLbls>
      </c:pie3DChart>
    </c:plotArea>
    <c:legend>
      <c:legendPos val="r"/>
      <c:layout>
        <c:manualLayout>
          <c:xMode val="edge"/>
          <c:yMode val="edge"/>
          <c:x val="0.63219703723437892"/>
          <c:y val="1.8797307594615221E-2"/>
          <c:w val="0.35719690152689731"/>
          <c:h val="0.8146837693675385"/>
        </c:manualLayout>
      </c:layout>
      <c:txPr>
        <a:bodyPr/>
        <a:lstStyle/>
        <a:p>
          <a:pPr>
            <a:defRPr sz="1600"/>
          </a:pPr>
          <a:endParaRPr lang="en-US"/>
        </a:p>
      </c:txPr>
    </c:legend>
    <c:plotVisOnly val="1"/>
  </c:chart>
  <c:spPr>
    <a:ln>
      <a:solidFill>
        <a:schemeClr val="tx1"/>
      </a:solidFill>
    </a:ln>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Wristband Errors</a:t>
            </a:r>
            <a:endParaRPr lang="en-US" dirty="0"/>
          </a:p>
        </c:rich>
      </c:tx>
      <c:layout>
        <c:manualLayout>
          <c:xMode val="edge"/>
          <c:yMode val="edge"/>
          <c:x val="1.9631443547568874E-2"/>
          <c:y val="2.419354838709678E-2"/>
        </c:manualLayout>
      </c:layout>
    </c:title>
    <c:view3D>
      <c:rotX val="30"/>
      <c:perspective val="30"/>
    </c:view3D>
    <c:plotArea>
      <c:layout>
        <c:manualLayout>
          <c:layoutTarget val="inner"/>
          <c:xMode val="edge"/>
          <c:yMode val="edge"/>
          <c:x val="1.1008381711308914E-2"/>
          <c:y val="0.15467161101944135"/>
          <c:w val="0.61018027381175577"/>
          <c:h val="0.80498121448281634"/>
        </c:manualLayout>
      </c:layout>
      <c:pie3DChart>
        <c:varyColors val="1"/>
        <c:ser>
          <c:idx val="0"/>
          <c:order val="0"/>
          <c:tx>
            <c:strRef>
              <c:f>Sheet1!$B$1</c:f>
              <c:strCache>
                <c:ptCount val="1"/>
                <c:pt idx="0">
                  <c:v>Source of Wristband Errors</c:v>
                </c:pt>
              </c:strCache>
            </c:strRef>
          </c:tx>
          <c:explosion val="25"/>
          <c:dLbls>
            <c:dLbl>
              <c:idx val="0"/>
              <c:layout>
                <c:manualLayout>
                  <c:x val="-8.1864595673144705E-2"/>
                  <c:y val="-3.8732729975158725E-2"/>
                </c:manualLayout>
              </c:layout>
              <c:showPercent val="1"/>
            </c:dLbl>
            <c:dLbl>
              <c:idx val="1"/>
              <c:layout>
                <c:manualLayout>
                  <c:x val="0.13211770055581606"/>
                  <c:y val="4.3397574295148955E-2"/>
                </c:manualLayout>
              </c:layout>
              <c:showPercent val="1"/>
            </c:dLbl>
            <c:dLbl>
              <c:idx val="2"/>
              <c:layout>
                <c:manualLayout>
                  <c:x val="1.6852780771461521E-2"/>
                  <c:y val="3.20358140716284E-2"/>
                </c:manualLayout>
              </c:layout>
              <c:showPercent val="1"/>
            </c:dLbl>
            <c:dLbl>
              <c:idx val="3"/>
              <c:layout>
                <c:manualLayout>
                  <c:x val="5.3656857173518077E-2"/>
                  <c:y val="-1.0984251968503941E-2"/>
                </c:manualLayout>
              </c:layout>
              <c:showPercent val="1"/>
            </c:dLbl>
            <c:showPercent val="1"/>
            <c:showLeaderLines val="1"/>
          </c:dLbls>
          <c:cat>
            <c:strRef>
              <c:f>Sheet1!$A$2:$A$5</c:f>
              <c:strCache>
                <c:ptCount val="4"/>
                <c:pt idx="0">
                  <c:v>Missing, incorrect or illegible info</c:v>
                </c:pt>
                <c:pt idx="1">
                  <c:v>Patient not wearing</c:v>
                </c:pt>
                <c:pt idx="2">
                  <c:v>Patient wearing wrong wristband</c:v>
                </c:pt>
                <c:pt idx="3">
                  <c:v>Multiple, conflicting wristbands</c:v>
                </c:pt>
              </c:strCache>
            </c:strRef>
          </c:cat>
          <c:val>
            <c:numRef>
              <c:f>Sheet1!$B$2:$B$5</c:f>
              <c:numCache>
                <c:formatCode>General</c:formatCode>
                <c:ptCount val="4"/>
                <c:pt idx="0">
                  <c:v>24</c:v>
                </c:pt>
                <c:pt idx="1">
                  <c:v>71</c:v>
                </c:pt>
                <c:pt idx="2">
                  <c:v>1</c:v>
                </c:pt>
                <c:pt idx="3">
                  <c:v>4</c:v>
                </c:pt>
              </c:numCache>
            </c:numRef>
          </c:val>
        </c:ser>
        <c:dLbls>
          <c:showPercent val="1"/>
        </c:dLbls>
      </c:pie3DChart>
    </c:plotArea>
    <c:legend>
      <c:legendPos val="r"/>
      <c:layout>
        <c:manualLayout>
          <c:xMode val="edge"/>
          <c:yMode val="edge"/>
          <c:x val="0.62689400661501404"/>
          <c:y val="2.2829565659131391E-2"/>
          <c:w val="0.35719690152689731"/>
          <c:h val="0.9771702766721243"/>
        </c:manualLayout>
      </c:layout>
      <c:txPr>
        <a:bodyPr/>
        <a:lstStyle/>
        <a:p>
          <a:pPr>
            <a:defRPr sz="1600"/>
          </a:pPr>
          <a:endParaRPr lang="en-US"/>
        </a:p>
      </c:txPr>
    </c:legend>
    <c:plotVisOnly val="1"/>
  </c:chart>
  <c:spPr>
    <a:ln>
      <a:solidFill>
        <a:schemeClr val="tx1"/>
      </a:solidFill>
    </a:ln>
  </c:spPr>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0.08419</cdr:x>
      <cdr:y>0.19465</cdr:y>
    </cdr:from>
    <cdr:to>
      <cdr:x>0.44603</cdr:x>
      <cdr:y>0.47163</cdr:y>
    </cdr:to>
    <cdr:sp macro="" textlink="">
      <cdr:nvSpPr>
        <cdr:cNvPr id="2" name="TextBox 1"/>
        <cdr:cNvSpPr txBox="1"/>
      </cdr:nvSpPr>
      <cdr:spPr>
        <a:xfrm xmlns:a="http://schemas.openxmlformats.org/drawingml/2006/main">
          <a:off x="645802" y="943239"/>
          <a:ext cx="2775473" cy="1342161"/>
        </a:xfrm>
        <a:prstGeom xmlns:a="http://schemas.openxmlformats.org/drawingml/2006/main" prst="rect">
          <a:avLst/>
        </a:prstGeom>
        <a:solidFill xmlns:a="http://schemas.openxmlformats.org/drawingml/2006/main">
          <a:schemeClr val="accent6"/>
        </a:solidFill>
      </cdr:spPr>
      <cdr:txBody>
        <a:bodyPr xmlns:a="http://schemas.openxmlformats.org/drawingml/2006/main" vertOverflow="clip" wrap="square" rtlCol="0"/>
        <a:lstStyle xmlns:a="http://schemas.openxmlformats.org/drawingml/2006/main"/>
        <a:p xmlns:a="http://schemas.openxmlformats.org/drawingml/2006/main">
          <a:pPr algn="ctr"/>
          <a:r>
            <a:rPr lang="en-US" sz="2000" b="1" u="sng" dirty="0" smtClean="0">
              <a:solidFill>
                <a:schemeClr val="bg1"/>
              </a:solidFill>
            </a:rPr>
            <a:t>2010 Printer Mix:</a:t>
          </a:r>
          <a:endParaRPr lang="en-US" sz="2000" b="1" dirty="0">
            <a:solidFill>
              <a:schemeClr val="bg1"/>
            </a:solidFill>
          </a:endParaRPr>
        </a:p>
        <a:p xmlns:a="http://schemas.openxmlformats.org/drawingml/2006/main">
          <a:pPr algn="ctr"/>
          <a:r>
            <a:rPr lang="en-US" sz="2000" b="1" dirty="0" smtClean="0">
              <a:solidFill>
                <a:schemeClr val="bg1"/>
              </a:solidFill>
            </a:rPr>
            <a:t>Fixed Industrial: 55%</a:t>
          </a:r>
        </a:p>
        <a:p xmlns:a="http://schemas.openxmlformats.org/drawingml/2006/main">
          <a:pPr algn="ctr"/>
          <a:r>
            <a:rPr lang="en-US" sz="2000" b="1" dirty="0" smtClean="0">
              <a:solidFill>
                <a:schemeClr val="bg1"/>
              </a:solidFill>
            </a:rPr>
            <a:t>Desktop: 30%</a:t>
          </a:r>
        </a:p>
        <a:p xmlns:a="http://schemas.openxmlformats.org/drawingml/2006/main">
          <a:pPr algn="ctr"/>
          <a:r>
            <a:rPr lang="en-US" sz="2000" b="1" dirty="0" smtClean="0">
              <a:solidFill>
                <a:schemeClr val="bg1"/>
              </a:solidFill>
            </a:rPr>
            <a:t>Mobile: 15%</a:t>
          </a:r>
          <a:endParaRPr lang="en-US" sz="20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10755" cy="462120"/>
          </a:xfrm>
          <a:prstGeom prst="rect">
            <a:avLst/>
          </a:prstGeom>
          <a:noFill/>
          <a:ln w="9525">
            <a:noFill/>
            <a:miter lim="800000"/>
            <a:headEnd/>
            <a:tailEnd/>
          </a:ln>
        </p:spPr>
        <p:txBody>
          <a:bodyPr vert="horz" wrap="square" lIns="90891" tIns="45446" rIns="90891" bIns="45446" numCol="1" anchor="t" anchorCtr="0" compatLnSpc="1">
            <a:prstTxWarp prst="textNoShape">
              <a:avLst/>
            </a:prstTxWarp>
          </a:bodyPr>
          <a:lstStyle>
            <a:lvl1pPr defTabSz="909126">
              <a:defRPr sz="1200" b="0"/>
            </a:lvl1pPr>
          </a:lstStyle>
          <a:p>
            <a:pPr>
              <a:defRPr/>
            </a:pPr>
            <a:endParaRPr lang="en-US"/>
          </a:p>
        </p:txBody>
      </p:sp>
      <p:sp>
        <p:nvSpPr>
          <p:cNvPr id="3" name="Date Placeholder 2"/>
          <p:cNvSpPr>
            <a:spLocks noGrp="1"/>
          </p:cNvSpPr>
          <p:nvPr>
            <p:ph type="dt" sz="quarter" idx="1"/>
          </p:nvPr>
        </p:nvSpPr>
        <p:spPr bwMode="auto">
          <a:xfrm>
            <a:off x="3937747" y="1"/>
            <a:ext cx="3010755" cy="462120"/>
          </a:xfrm>
          <a:prstGeom prst="rect">
            <a:avLst/>
          </a:prstGeom>
          <a:noFill/>
          <a:ln w="9525">
            <a:noFill/>
            <a:miter lim="800000"/>
            <a:headEnd/>
            <a:tailEnd/>
          </a:ln>
        </p:spPr>
        <p:txBody>
          <a:bodyPr vert="horz" wrap="square" lIns="90891" tIns="45446" rIns="90891" bIns="45446" numCol="1" anchor="t" anchorCtr="0" compatLnSpc="1">
            <a:prstTxWarp prst="textNoShape">
              <a:avLst/>
            </a:prstTxWarp>
          </a:bodyPr>
          <a:lstStyle>
            <a:lvl1pPr algn="r" defTabSz="909126">
              <a:defRPr sz="1200" b="0"/>
            </a:lvl1pPr>
          </a:lstStyle>
          <a:p>
            <a:pPr>
              <a:defRPr/>
            </a:pPr>
            <a:fld id="{BA4239C9-3EB6-4469-912D-DBFE476023F1}" type="datetimeFigureOut">
              <a:rPr lang="en-US"/>
              <a:pPr>
                <a:defRPr/>
              </a:pPr>
              <a:t>8/9/2010</a:t>
            </a:fld>
            <a:endParaRPr lang="en-US"/>
          </a:p>
        </p:txBody>
      </p:sp>
      <p:sp>
        <p:nvSpPr>
          <p:cNvPr id="4" name="Footer Placeholder 3"/>
          <p:cNvSpPr>
            <a:spLocks noGrp="1"/>
          </p:cNvSpPr>
          <p:nvPr>
            <p:ph type="ftr" sz="quarter" idx="2"/>
          </p:nvPr>
        </p:nvSpPr>
        <p:spPr bwMode="auto">
          <a:xfrm>
            <a:off x="0" y="8772379"/>
            <a:ext cx="3010755" cy="462120"/>
          </a:xfrm>
          <a:prstGeom prst="rect">
            <a:avLst/>
          </a:prstGeom>
          <a:noFill/>
          <a:ln w="9525">
            <a:noFill/>
            <a:miter lim="800000"/>
            <a:headEnd/>
            <a:tailEnd/>
          </a:ln>
        </p:spPr>
        <p:txBody>
          <a:bodyPr vert="horz" wrap="square" lIns="90891" tIns="45446" rIns="90891" bIns="45446" numCol="1" anchor="b" anchorCtr="0" compatLnSpc="1">
            <a:prstTxWarp prst="textNoShape">
              <a:avLst/>
            </a:prstTxWarp>
          </a:bodyPr>
          <a:lstStyle>
            <a:lvl1pPr defTabSz="909126">
              <a:defRPr sz="1200" b="0"/>
            </a:lvl1pPr>
          </a:lstStyle>
          <a:p>
            <a:pPr>
              <a:defRPr/>
            </a:pPr>
            <a:endParaRPr lang="en-US"/>
          </a:p>
        </p:txBody>
      </p:sp>
      <p:sp>
        <p:nvSpPr>
          <p:cNvPr id="5" name="Slide Number Placeholder 4"/>
          <p:cNvSpPr>
            <a:spLocks noGrp="1"/>
          </p:cNvSpPr>
          <p:nvPr>
            <p:ph type="sldNum" sz="quarter" idx="3"/>
          </p:nvPr>
        </p:nvSpPr>
        <p:spPr bwMode="auto">
          <a:xfrm>
            <a:off x="3937747" y="8772379"/>
            <a:ext cx="3010755" cy="462120"/>
          </a:xfrm>
          <a:prstGeom prst="rect">
            <a:avLst/>
          </a:prstGeom>
          <a:noFill/>
          <a:ln w="9525">
            <a:noFill/>
            <a:miter lim="800000"/>
            <a:headEnd/>
            <a:tailEnd/>
          </a:ln>
        </p:spPr>
        <p:txBody>
          <a:bodyPr vert="horz" wrap="square" lIns="90891" tIns="45446" rIns="90891" bIns="45446" numCol="1" anchor="b" anchorCtr="0" compatLnSpc="1">
            <a:prstTxWarp prst="textNoShape">
              <a:avLst/>
            </a:prstTxWarp>
          </a:bodyPr>
          <a:lstStyle>
            <a:lvl1pPr algn="r" defTabSz="909126">
              <a:defRPr sz="1200" b="0"/>
            </a:lvl1pPr>
          </a:lstStyle>
          <a:p>
            <a:pPr>
              <a:defRPr/>
            </a:pPr>
            <a:fld id="{9A0F4A70-DB55-42AA-B026-3ADCB9E87E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3010755" cy="460542"/>
          </a:xfrm>
          <a:prstGeom prst="rect">
            <a:avLst/>
          </a:prstGeom>
          <a:noFill/>
          <a:ln w="9525">
            <a:noFill/>
            <a:miter lim="800000"/>
            <a:headEnd/>
            <a:tailEnd/>
          </a:ln>
        </p:spPr>
        <p:txBody>
          <a:bodyPr vert="horz" wrap="square" lIns="92473" tIns="46237" rIns="92473" bIns="46237" numCol="1" anchor="t" anchorCtr="0" compatLnSpc="1">
            <a:prstTxWarp prst="textNoShape">
              <a:avLst/>
            </a:prstTxWarp>
          </a:bodyPr>
          <a:lstStyle>
            <a:lvl1pPr defTabSz="924883">
              <a:defRPr sz="1200" b="0"/>
            </a:lvl1pPr>
          </a:lstStyle>
          <a:p>
            <a:pPr>
              <a:defRPr/>
            </a:pPr>
            <a:endParaRPr lang="en-US"/>
          </a:p>
        </p:txBody>
      </p:sp>
      <p:sp>
        <p:nvSpPr>
          <p:cNvPr id="31747" name="Rectangle 3"/>
          <p:cNvSpPr>
            <a:spLocks noGrp="1" noChangeArrowheads="1"/>
          </p:cNvSpPr>
          <p:nvPr>
            <p:ph type="dt" idx="1"/>
          </p:nvPr>
        </p:nvSpPr>
        <p:spPr bwMode="auto">
          <a:xfrm>
            <a:off x="3937747" y="1"/>
            <a:ext cx="3010755" cy="460542"/>
          </a:xfrm>
          <a:prstGeom prst="rect">
            <a:avLst/>
          </a:prstGeom>
          <a:noFill/>
          <a:ln w="9525">
            <a:noFill/>
            <a:miter lim="800000"/>
            <a:headEnd/>
            <a:tailEnd/>
          </a:ln>
        </p:spPr>
        <p:txBody>
          <a:bodyPr vert="horz" wrap="square" lIns="92473" tIns="46237" rIns="92473" bIns="46237" numCol="1" anchor="t" anchorCtr="0" compatLnSpc="1">
            <a:prstTxWarp prst="textNoShape">
              <a:avLst/>
            </a:prstTxWarp>
          </a:bodyPr>
          <a:lstStyle>
            <a:lvl1pPr algn="r" defTabSz="924883">
              <a:defRPr sz="1200" b="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95637" y="4387767"/>
            <a:ext cx="5558801" cy="4154342"/>
          </a:xfrm>
          <a:prstGeom prst="rect">
            <a:avLst/>
          </a:prstGeom>
          <a:noFill/>
          <a:ln w="9525">
            <a:noFill/>
            <a:miter lim="800000"/>
            <a:headEnd/>
            <a:tailEnd/>
          </a:ln>
        </p:spPr>
        <p:txBody>
          <a:bodyPr vert="horz" wrap="square" lIns="92473" tIns="46237" rIns="92473" bIns="462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773957"/>
            <a:ext cx="3010755" cy="460542"/>
          </a:xfrm>
          <a:prstGeom prst="rect">
            <a:avLst/>
          </a:prstGeom>
          <a:noFill/>
          <a:ln w="9525">
            <a:noFill/>
            <a:miter lim="800000"/>
            <a:headEnd/>
            <a:tailEnd/>
          </a:ln>
        </p:spPr>
        <p:txBody>
          <a:bodyPr vert="horz" wrap="square" lIns="92473" tIns="46237" rIns="92473" bIns="46237" numCol="1" anchor="b" anchorCtr="0" compatLnSpc="1">
            <a:prstTxWarp prst="textNoShape">
              <a:avLst/>
            </a:prstTxWarp>
          </a:bodyPr>
          <a:lstStyle>
            <a:lvl1pPr defTabSz="924883">
              <a:defRPr sz="1200" b="0"/>
            </a:lvl1pPr>
          </a:lstStyle>
          <a:p>
            <a:pPr>
              <a:defRPr/>
            </a:pPr>
            <a:endParaRPr lang="en-US"/>
          </a:p>
        </p:txBody>
      </p:sp>
      <p:sp>
        <p:nvSpPr>
          <p:cNvPr id="31751" name="Rectangle 7"/>
          <p:cNvSpPr>
            <a:spLocks noGrp="1" noChangeArrowheads="1"/>
          </p:cNvSpPr>
          <p:nvPr>
            <p:ph type="sldNum" sz="quarter" idx="5"/>
          </p:nvPr>
        </p:nvSpPr>
        <p:spPr bwMode="auto">
          <a:xfrm>
            <a:off x="3937747" y="8773957"/>
            <a:ext cx="3010755" cy="460542"/>
          </a:xfrm>
          <a:prstGeom prst="rect">
            <a:avLst/>
          </a:prstGeom>
          <a:noFill/>
          <a:ln w="9525">
            <a:noFill/>
            <a:miter lim="800000"/>
            <a:headEnd/>
            <a:tailEnd/>
          </a:ln>
        </p:spPr>
        <p:txBody>
          <a:bodyPr vert="horz" wrap="square" lIns="92473" tIns="46237" rIns="92473" bIns="46237" numCol="1" anchor="b" anchorCtr="0" compatLnSpc="1">
            <a:prstTxWarp prst="textNoShape">
              <a:avLst/>
            </a:prstTxWarp>
          </a:bodyPr>
          <a:lstStyle>
            <a:lvl1pPr algn="r" defTabSz="924883">
              <a:defRPr sz="1200" b="0"/>
            </a:lvl1pPr>
          </a:lstStyle>
          <a:p>
            <a:pPr>
              <a:defRPr/>
            </a:pPr>
            <a:fld id="{1462BA4F-ACC1-4621-A965-7F46A95DB8D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64B8D4F-759B-436E-BA6D-6E6D31AB18EB}" type="slidenum">
              <a:rPr lang="en-US" smtClean="0"/>
              <a:pPr/>
              <a:t>1</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Printer choice depends on volume –</a:t>
            </a:r>
          </a:p>
          <a:p>
            <a:r>
              <a:rPr lang="en-US" baseline="0" dirty="0" smtClean="0"/>
              <a:t>PF8/PC41= occasional printing (&lt;2 rolls or 1K labels/day)</a:t>
            </a:r>
          </a:p>
          <a:p>
            <a:r>
              <a:rPr lang="en-US" baseline="0" dirty="0" smtClean="0"/>
              <a:t>PD41/42 = light duty (1K-4K labels/day)</a:t>
            </a:r>
          </a:p>
          <a:p>
            <a:r>
              <a:rPr lang="en-US" baseline="0" dirty="0" smtClean="0"/>
              <a:t>PM4i; PF2/4 = medium duty (2k – 7k labels/day)</a:t>
            </a:r>
          </a:p>
          <a:p>
            <a:r>
              <a:rPr lang="en-US" baseline="0" dirty="0" smtClean="0"/>
              <a:t>PX4i/6i = high volume, 24x7 operations (5K-10K labels/day)</a:t>
            </a:r>
          </a:p>
          <a:p>
            <a:endParaRPr lang="en-US" baseline="0" dirty="0" smtClean="0"/>
          </a:p>
        </p:txBody>
      </p:sp>
      <p:sp>
        <p:nvSpPr>
          <p:cNvPr id="4" name="Slide Number Placeholder 3"/>
          <p:cNvSpPr>
            <a:spLocks noGrp="1"/>
          </p:cNvSpPr>
          <p:nvPr>
            <p:ph type="sldNum" sz="quarter" idx="10"/>
          </p:nvPr>
        </p:nvSpPr>
        <p:spPr/>
        <p:txBody>
          <a:bodyPr/>
          <a:lstStyle/>
          <a:p>
            <a:pPr>
              <a:defRPr/>
            </a:pPr>
            <a:fld id="{1462BA4F-ACC1-4621-A965-7F46A95DB8D3}"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Printer choice depends on volume –</a:t>
            </a:r>
          </a:p>
          <a:p>
            <a:r>
              <a:rPr lang="en-US" baseline="0" dirty="0" smtClean="0"/>
              <a:t>PF8/PC41= occasional printing (&lt;2 rolls or 1K labels/day)</a:t>
            </a:r>
          </a:p>
          <a:p>
            <a:r>
              <a:rPr lang="en-US" baseline="0" dirty="0" smtClean="0"/>
              <a:t>PM4i; PF2/4 = medium duty (2k – 7k labels/day)</a:t>
            </a:r>
          </a:p>
          <a:p>
            <a:r>
              <a:rPr lang="en-US" baseline="0" dirty="0" smtClean="0"/>
              <a:t>PX4i/6i = high volume, 24x7 operations (5K-10K labels/day)</a:t>
            </a:r>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462BA4F-ACC1-4621-A965-7F46A95DB8D3}"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Printer choice depends on volume –</a:t>
            </a:r>
          </a:p>
          <a:p>
            <a:r>
              <a:rPr lang="en-US" baseline="0" dirty="0" smtClean="0"/>
              <a:t>PD41/42 = light duty (1K-4K labels/day)</a:t>
            </a:r>
          </a:p>
          <a:p>
            <a:r>
              <a:rPr lang="en-US" baseline="0" dirty="0" smtClean="0"/>
              <a:t>PM4i; PF2/4 = medium duty (2k – 7k labels/day)</a:t>
            </a:r>
          </a:p>
          <a:p>
            <a:r>
              <a:rPr lang="en-US" baseline="0" dirty="0" smtClean="0"/>
              <a:t>PX4i/6i = high volume, 24x7 operations (5K-10K labels/day)</a:t>
            </a:r>
          </a:p>
          <a:p>
            <a:endParaRPr lang="en-US" dirty="0"/>
          </a:p>
        </p:txBody>
      </p:sp>
      <p:sp>
        <p:nvSpPr>
          <p:cNvPr id="4" name="Slide Number Placeholder 3"/>
          <p:cNvSpPr>
            <a:spLocks noGrp="1"/>
          </p:cNvSpPr>
          <p:nvPr>
            <p:ph type="sldNum" sz="quarter" idx="10"/>
          </p:nvPr>
        </p:nvSpPr>
        <p:spPr/>
        <p:txBody>
          <a:bodyPr/>
          <a:lstStyle/>
          <a:p>
            <a:pPr>
              <a:defRPr/>
            </a:pPr>
            <a:fld id="{1462BA4F-ACC1-4621-A965-7F46A95DB8D3}"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dirty="0" smtClean="0">
              <a:solidFill>
                <a:srgbClr val="0046D2"/>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solidFill>
                <a:srgbClr val="0046D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1EB8796-0FC6-41B6-B2AE-2113715033D7}" type="slidenum">
              <a:rPr lang="en-US" smtClean="0"/>
              <a:pPr/>
              <a:t>16</a:t>
            </a:fld>
            <a:endParaRPr lang="en-US" smtClean="0"/>
          </a:p>
        </p:txBody>
      </p:sp>
      <p:sp>
        <p:nvSpPr>
          <p:cNvPr id="53251" name="Rectangle 7"/>
          <p:cNvSpPr txBox="1">
            <a:spLocks noGrp="1" noChangeArrowheads="1"/>
          </p:cNvSpPr>
          <p:nvPr/>
        </p:nvSpPr>
        <p:spPr bwMode="auto">
          <a:xfrm>
            <a:off x="3937000" y="8772526"/>
            <a:ext cx="3011488" cy="461963"/>
          </a:xfrm>
          <a:prstGeom prst="rect">
            <a:avLst/>
          </a:prstGeom>
          <a:noFill/>
          <a:ln w="9525">
            <a:noFill/>
            <a:miter lim="800000"/>
            <a:headEnd/>
            <a:tailEnd/>
          </a:ln>
        </p:spPr>
        <p:txBody>
          <a:bodyPr lIns="92478" tIns="46239" rIns="92478" bIns="46239" anchor="b"/>
          <a:lstStyle/>
          <a:p>
            <a:pPr algn="r" defTabSz="925378"/>
            <a:fld id="{1D4A3C00-6FAD-4325-B2B4-77949545A376}" type="slidenum">
              <a:rPr lang="en-US" sz="1200" b="0"/>
              <a:pPr algn="r" defTabSz="925378"/>
              <a:t>16</a:t>
            </a:fld>
            <a:endParaRPr lang="en-US" sz="1200" b="0" dirty="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927101" y="4389440"/>
            <a:ext cx="5095875" cy="4154487"/>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solidFill>
                <a:srgbClr val="0046D2"/>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dirty="0" smtClean="0">
              <a:solidFill>
                <a:srgbClr val="0046D2"/>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solidFill>
                <a:srgbClr val="0046D2"/>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r>
              <a:rPr lang="en-US" sz="900" smtClean="0">
                <a:ea typeface="ＭＳ Ｐゴシック"/>
              </a:rPr>
              <a:t>iFast presents clear path towards complete compatibility of Intermec emulation and the code that exists on the hosts side. In the unlikely event if there are some incompatibilities between Intermec emulation and customer’s code, Intermec has dedicated software engineering team that will evaluate the incompatibilities and give immediate and clear answer on the schedule and timeline to make the code compatible. When case is logged we will respond within 48 hours with clear direction and estimates on when the issues will be solved.</a:t>
            </a:r>
          </a:p>
          <a:p>
            <a:endParaRPr lang="en-US" sz="900" smtClean="0">
              <a:ea typeface="ＭＳ Ｐゴシック"/>
            </a:endParaRPr>
          </a:p>
          <a:p>
            <a:r>
              <a:rPr lang="en-US" sz="900" smtClean="0">
                <a:ea typeface="ＭＳ Ｐゴシック"/>
              </a:rPr>
              <a:t>Intermec ZSIM (Zebra emulation is up to date in relation to Z products).  Intermec CSIM (CPCL emulation) will become part of this program when it is officially launched in Late Q3 2010 </a:t>
            </a:r>
          </a:p>
          <a:p>
            <a:endParaRPr lang="en-US" sz="900" smtClean="0">
              <a:ea typeface="ＭＳ Ｐゴシック"/>
            </a:endParaRPr>
          </a:p>
          <a:p>
            <a:r>
              <a:rPr lang="en-US" sz="900" b="1" u="sng" smtClean="0">
                <a:ea typeface="ＭＳ Ｐゴシック"/>
              </a:rPr>
              <a:t>Key Take Away:  iFAST is there to assist with making certain a solution is delivered…it’s a proven success.</a:t>
            </a:r>
          </a:p>
          <a:p>
            <a:endParaRPr lang="en-US" sz="900"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dirty="0" smtClean="0">
              <a:solidFill>
                <a:srgbClr val="0046D2"/>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000" dirty="0" smtClean="0">
                <a:ea typeface="ＭＳ Ｐゴシック" charset="-128"/>
              </a:rPr>
              <a:t>As the smart choice for printers, Intermec has over forty years of printing experience and has strong brand awareness in the largest markets. With Intermec’s ever-growing install base and reliable printer products, customers know that purchasing Intermec printing solutions is money well spent! In delivering these solutions, you can count on Intermec for a partnership that enables you to deliver value-add printing solutions to your customers. Ultimately driving new revenue opportunities for you. </a:t>
            </a:r>
          </a:p>
          <a:p>
            <a:pPr marL="228567" indent="-228567"/>
            <a:endParaRPr lang="en-US" sz="1000" dirty="0" smtClean="0">
              <a:ea typeface="ＭＳ Ｐゴシック" charset="-128"/>
            </a:endParaRPr>
          </a:p>
          <a:p>
            <a:r>
              <a:rPr lang="en-US" sz="1000" dirty="0" smtClean="0">
                <a:ea typeface="ＭＳ Ｐゴシック" charset="-128"/>
              </a:rPr>
              <a:t>Intermec offers a broad range of printing solutions with competitive advantages for almost any application and environment. Intermec’s focused printer product lines provide you with strong value propositions to present to your customers. Over the years, Intermec has stayed on the leading edge, introducing breakthrough printer innovations such as smart printing, a wide range of network connectivity and security options, software and printer management capabilities, and single source purchasing of printers and media.</a:t>
            </a:r>
          </a:p>
          <a:p>
            <a:endParaRPr lang="en-US" sz="1000" dirty="0" smtClean="0">
              <a:ea typeface="ＭＳ Ｐゴシック" charset="-128"/>
            </a:endParaRPr>
          </a:p>
          <a:p>
            <a:r>
              <a:rPr lang="en-US" sz="1000" dirty="0" smtClean="0">
                <a:ea typeface="ＭＳ Ｐゴシック" charset="-128"/>
              </a:rPr>
              <a:t>With Intermec’s global presence, best-in-class service and support are always available.  Intermec will partner with customers throughout the entire lifecycle of the product to ensure success. Intermec offers a comprehensive suite of programs designed to remove selling barriers, including co-op funds, campaigns, tools, demos, promotions, discounts, and rebates. Regional partner programs are also available.</a:t>
            </a:r>
            <a:endParaRPr lang="en-US" baseline="0" dirty="0" smtClean="0"/>
          </a:p>
        </p:txBody>
      </p:sp>
      <p:sp>
        <p:nvSpPr>
          <p:cNvPr id="4" name="Slide Number Placeholder 3"/>
          <p:cNvSpPr>
            <a:spLocks noGrp="1"/>
          </p:cNvSpPr>
          <p:nvPr>
            <p:ph type="sldNum" sz="quarter" idx="10"/>
          </p:nvPr>
        </p:nvSpPr>
        <p:spPr/>
        <p:txBody>
          <a:bodyPr/>
          <a:lstStyle/>
          <a:p>
            <a:pPr>
              <a:defRPr/>
            </a:pPr>
            <a:fld id="{33304725-6367-4629-84DE-F9C727381576}"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304725-6367-4629-84DE-F9C727381576}" type="slidenum">
              <a:rPr lang="en-US" smtClean="0"/>
              <a:pPr>
                <a:defRPr/>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pPr>
              <a:defRPr/>
            </a:pPr>
            <a:fld id="{33304725-6367-4629-84DE-F9C727381576}" type="slidenum">
              <a:rPr lang="en-US" smtClean="0"/>
              <a:pPr>
                <a:defRPr/>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33304725-6367-4629-84DE-F9C727381576}" type="slidenum">
              <a:rPr lang="en-US" smtClean="0"/>
              <a:pPr>
                <a:defRPr/>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13A0E7-9215-4332-ABF0-40658AB9AE2A}" type="slidenum">
              <a:rPr lang="en-US" smtClean="0"/>
              <a:pPr>
                <a:defRPr/>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36567" y="8771829"/>
            <a:ext cx="3012001" cy="462721"/>
          </a:xfrm>
          <a:prstGeom prst="rect">
            <a:avLst/>
          </a:prstGeom>
          <a:noFill/>
          <a:ln w="9525">
            <a:noFill/>
            <a:miter lim="800000"/>
            <a:headEnd/>
            <a:tailEnd/>
          </a:ln>
        </p:spPr>
        <p:txBody>
          <a:bodyPr lIns="94757" tIns="47379" rIns="94757" bIns="47379" anchor="b"/>
          <a:lstStyle/>
          <a:p>
            <a:pPr algn="r" defTabSz="947686"/>
            <a:fld id="{290E9E77-C353-486E-82C6-E089136E2CBF}" type="slidenum">
              <a:rPr lang="en-US" sz="1300">
                <a:latin typeface="Segoe Semibold" pitchFamily="34" charset="0"/>
              </a:rPr>
              <a:pPr algn="r" defTabSz="947686"/>
              <a:t>35</a:t>
            </a:fld>
            <a:endParaRPr lang="en-US" sz="1300" dirty="0">
              <a:latin typeface="Segoe Semibold"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baseline="0" dirty="0" smtClean="0"/>
              <a:t>The Americas region represents over 50% of total shipment revenues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a:buFont typeface="Arial" pitchFamily="34" charset="0"/>
              <a:buChar char="•"/>
            </a:pPr>
            <a:endParaRPr lang="en-US" sz="18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a:buFont typeface="Arial" pitchFamily="34" charset="0"/>
              <a:buChar char="•"/>
            </a:pPr>
            <a:r>
              <a:rPr lang="en-US" dirty="0" smtClean="0"/>
              <a:t> The FDA rule calls for the inclusion of linear bar codes on most prescription drugs and on certain over-the-counter drugs that are commonly used in hospitals and dispensed pursuant to an order. Each bar code for a drug will have to contain, at a minimum, the drug’s National Drug Code number. This information will be encoded within the bar code on the label of the product. In addition, the rule requires the use of machine-readable information on container labels of blood and blood components intended for transfusion. These labels, which are already used by most blood establishments, contain FDA-approved, machine-readable symbols identifying the collecting facility, the lot number relating to the donor, the product code, and the donor's blood group and type. </a:t>
            </a:r>
          </a:p>
          <a:p>
            <a:pPr>
              <a:buFont typeface="Arial" pitchFamily="34" charset="0"/>
              <a:buChar char="•"/>
            </a:pPr>
            <a:r>
              <a:rPr lang="en-US" dirty="0" smtClean="0"/>
              <a:t> FDA information on medication errors can be found at: http://www.fda.gov/Drugs/DrugSafety/MedicationErrors/default.htm</a:t>
            </a:r>
          </a:p>
          <a:p>
            <a:pPr>
              <a:buFont typeface="Arial" pitchFamily="34" charset="0"/>
              <a:buNone/>
            </a:pPr>
            <a:r>
              <a:rPr lang="en-US" dirty="0" smtClean="0"/>
              <a:t> </a:t>
            </a:r>
          </a:p>
          <a:p>
            <a:pPr>
              <a:buFont typeface="Arial" pitchFamily="34" charset="0"/>
              <a:buNone/>
            </a:pPr>
            <a:r>
              <a:rPr lang="en-US" dirty="0" smtClean="0"/>
              <a:t>HIPAA requirements are extensive with regards to protecting the privacy and security of health information. Entities must provide individuals with certain rights with respect to their health information.  HIPAA Requirements for Covered Healthcare organizations can be found at: http://www.hhs.gov/ocr/privacy/hipaa/understanding/coveredentities/index.html</a:t>
            </a:r>
          </a:p>
          <a:p>
            <a:pPr eaLnBrk="1" hangingPunct="1"/>
            <a:endParaRPr lang="en-US" dirty="0" smtClean="0">
              <a:solidFill>
                <a:srgbClr val="0046D2"/>
              </a:solidFill>
            </a:endParaRPr>
          </a:p>
          <a:p>
            <a:pPr eaLnBrk="1" hangingPunct="1"/>
            <a:r>
              <a:rPr lang="en-US" dirty="0" smtClean="0">
                <a:solidFill>
                  <a:srgbClr val="0046D2"/>
                </a:solidFill>
              </a:rPr>
              <a:t>Intermec satisfies</a:t>
            </a:r>
            <a:r>
              <a:rPr lang="en-US" baseline="0" dirty="0" smtClean="0">
                <a:solidFill>
                  <a:srgbClr val="0046D2"/>
                </a:solidFill>
              </a:rPr>
              <a:t> the FDA requirements by providing a bar code printer and media that results in a readable label for the appropriate drugs, containers and products</a:t>
            </a:r>
          </a:p>
          <a:p>
            <a:pPr eaLnBrk="1" hangingPunct="1"/>
            <a:endParaRPr lang="en-US" baseline="0" dirty="0" smtClean="0">
              <a:solidFill>
                <a:srgbClr val="0046D2"/>
              </a:solidFill>
            </a:endParaRPr>
          </a:p>
          <a:p>
            <a:pPr eaLnBrk="1" hangingPunct="1"/>
            <a:endParaRPr lang="en-US" dirty="0" smtClean="0">
              <a:solidFill>
                <a:srgbClr val="0046D2"/>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solidFill>
                <a:srgbClr val="0046D2"/>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462BA4F-ACC1-4621-A965-7F46A95DB8D3}"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462BA4F-ACC1-4621-A965-7F46A95DB8D3}"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95400"/>
            <a:ext cx="8534400" cy="4800600"/>
          </a:xfrm>
        </p:spPr>
        <p:txBody>
          <a:bodyPr/>
          <a:lstStyle/>
          <a:p>
            <a:pPr lvl="0"/>
            <a:endParaRPr lang="en-US" noProof="0" smtClean="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52400" y="152400"/>
            <a:ext cx="8839200" cy="6553200"/>
          </a:xfrm>
          <a:prstGeom prst="roundRect">
            <a:avLst>
              <a:gd name="adj" fmla="val 1403"/>
            </a:avLst>
          </a:prstGeom>
          <a:noFill/>
          <a:ln w="9525">
            <a:solidFill>
              <a:schemeClr val="bg1"/>
            </a:solidFill>
            <a:round/>
            <a:headEnd/>
            <a:tailEnd/>
          </a:ln>
        </p:spPr>
        <p:txBody>
          <a:bodyPr wrap="none" anchor="ctr"/>
          <a:lstStyle/>
          <a:p>
            <a:pPr>
              <a:defRPr/>
            </a:pPr>
            <a:endParaRPr lang="en-US" b="0"/>
          </a:p>
        </p:txBody>
      </p:sp>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7"/>
          <p:cNvPicPr>
            <a:picLocks noChangeAspect="1" noChangeArrowheads="1"/>
          </p:cNvPicPr>
          <p:nvPr/>
        </p:nvPicPr>
        <p:blipFill>
          <a:blip r:embed="rId16" cstate="print"/>
          <a:srcRect/>
          <a:stretch>
            <a:fillRect/>
          </a:stretch>
        </p:blipFill>
        <p:spPr bwMode="auto">
          <a:xfrm>
            <a:off x="0" y="1588"/>
            <a:ext cx="9144000" cy="6856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74" r:id="rId14"/>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Calibri" pitchFamily="34" charset="0"/>
        </a:defRPr>
      </a:lvl2pPr>
      <a:lvl3pPr algn="l" rtl="0" eaLnBrk="0" fontAlgn="base" hangingPunct="0">
        <a:spcBef>
          <a:spcPct val="0"/>
        </a:spcBef>
        <a:spcAft>
          <a:spcPct val="0"/>
        </a:spcAft>
        <a:defRPr sz="3600" b="1">
          <a:solidFill>
            <a:schemeClr val="tx1"/>
          </a:solidFill>
          <a:latin typeface="Calibri" pitchFamily="34" charset="0"/>
        </a:defRPr>
      </a:lvl3pPr>
      <a:lvl4pPr algn="l" rtl="0" eaLnBrk="0" fontAlgn="base" hangingPunct="0">
        <a:spcBef>
          <a:spcPct val="0"/>
        </a:spcBef>
        <a:spcAft>
          <a:spcPct val="0"/>
        </a:spcAft>
        <a:defRPr sz="3600" b="1">
          <a:solidFill>
            <a:schemeClr val="tx1"/>
          </a:solidFill>
          <a:latin typeface="Calibri" pitchFamily="34" charset="0"/>
        </a:defRPr>
      </a:lvl4pPr>
      <a:lvl5pPr algn="l" rtl="0" eaLnBrk="0" fontAlgn="base" hangingPunct="0">
        <a:spcBef>
          <a:spcPct val="0"/>
        </a:spcBef>
        <a:spcAft>
          <a:spcPct val="0"/>
        </a:spcAft>
        <a:defRPr sz="3600" b="1">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Blip>
          <a:blip r:embed="rId17"/>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8"/>
        </a:buBlip>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1" name="AutoShape 5"/>
          <p:cNvSpPr>
            <a:spLocks noChangeArrowheads="1"/>
          </p:cNvSpPr>
          <p:nvPr/>
        </p:nvSpPr>
        <p:spPr bwMode="auto">
          <a:xfrm>
            <a:off x="152400" y="152400"/>
            <a:ext cx="8839200" cy="6553200"/>
          </a:xfrm>
          <a:prstGeom prst="roundRect">
            <a:avLst>
              <a:gd name="adj" fmla="val 1403"/>
            </a:avLst>
          </a:prstGeom>
          <a:noFill/>
          <a:ln w="9525">
            <a:solidFill>
              <a:schemeClr val="bg1"/>
            </a:solidFill>
            <a:round/>
            <a:headEnd/>
            <a:tailEnd/>
          </a:ln>
        </p:spPr>
        <p:txBody>
          <a:bodyPr wrap="none" anchor="ctr"/>
          <a:lstStyle/>
          <a:p>
            <a:pPr>
              <a:defRPr/>
            </a:pPr>
            <a:endParaRPr lang="en-US" b="0"/>
          </a:p>
        </p:txBody>
      </p:sp>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7"/>
          <p:cNvPicPr>
            <a:picLocks noChangeAspect="1" noChangeArrowheads="1"/>
          </p:cNvPicPr>
          <p:nvPr/>
        </p:nvPicPr>
        <p:blipFill>
          <a:blip r:embed="rId13" cstate="print"/>
          <a:srcRect/>
          <a:stretch>
            <a:fillRect/>
          </a:stretch>
        </p:blipFill>
        <p:spPr bwMode="auto">
          <a:xfrm>
            <a:off x="0" y="1588"/>
            <a:ext cx="9144000" cy="6856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Calibri" pitchFamily="34" charset="0"/>
          <a:cs typeface="Arial" charset="0"/>
        </a:defRPr>
      </a:lvl2pPr>
      <a:lvl3pPr algn="l" rtl="0" eaLnBrk="0" fontAlgn="base" hangingPunct="0">
        <a:spcBef>
          <a:spcPct val="0"/>
        </a:spcBef>
        <a:spcAft>
          <a:spcPct val="0"/>
        </a:spcAft>
        <a:defRPr sz="3600" b="1">
          <a:solidFill>
            <a:schemeClr val="tx1"/>
          </a:solidFill>
          <a:latin typeface="Calibri" pitchFamily="34" charset="0"/>
          <a:cs typeface="Arial" charset="0"/>
        </a:defRPr>
      </a:lvl3pPr>
      <a:lvl4pPr algn="l" rtl="0" eaLnBrk="0" fontAlgn="base" hangingPunct="0">
        <a:spcBef>
          <a:spcPct val="0"/>
        </a:spcBef>
        <a:spcAft>
          <a:spcPct val="0"/>
        </a:spcAft>
        <a:defRPr sz="3600" b="1">
          <a:solidFill>
            <a:schemeClr val="tx1"/>
          </a:solidFill>
          <a:latin typeface="Calibri" pitchFamily="34" charset="0"/>
          <a:cs typeface="Arial" charset="0"/>
        </a:defRPr>
      </a:lvl4pPr>
      <a:lvl5pPr algn="l" rtl="0" eaLnBrk="0" fontAlgn="base" hangingPunct="0">
        <a:spcBef>
          <a:spcPct val="0"/>
        </a:spcBef>
        <a:spcAft>
          <a:spcPct val="0"/>
        </a:spcAft>
        <a:defRPr sz="3600" b="1">
          <a:solidFill>
            <a:schemeClr val="tx1"/>
          </a:solidFill>
          <a:latin typeface="Calibri" pitchFamily="34" charset="0"/>
          <a:cs typeface="Arial" charset="0"/>
        </a:defRPr>
      </a:lvl5pPr>
      <a:lvl6pPr marL="457200" algn="l" rtl="0" fontAlgn="base">
        <a:spcBef>
          <a:spcPct val="0"/>
        </a:spcBef>
        <a:spcAft>
          <a:spcPct val="0"/>
        </a:spcAft>
        <a:defRPr sz="3600" b="1">
          <a:solidFill>
            <a:schemeClr val="tx1"/>
          </a:solidFill>
          <a:latin typeface="Calibri" pitchFamily="34" charset="0"/>
          <a:cs typeface="Arial" charset="0"/>
        </a:defRPr>
      </a:lvl6pPr>
      <a:lvl7pPr marL="914400" algn="l" rtl="0" fontAlgn="base">
        <a:spcBef>
          <a:spcPct val="0"/>
        </a:spcBef>
        <a:spcAft>
          <a:spcPct val="0"/>
        </a:spcAft>
        <a:defRPr sz="3600" b="1">
          <a:solidFill>
            <a:schemeClr val="tx1"/>
          </a:solidFill>
          <a:latin typeface="Calibri" pitchFamily="34" charset="0"/>
          <a:cs typeface="Arial" charset="0"/>
        </a:defRPr>
      </a:lvl7pPr>
      <a:lvl8pPr marL="1371600" algn="l" rtl="0" fontAlgn="base">
        <a:spcBef>
          <a:spcPct val="0"/>
        </a:spcBef>
        <a:spcAft>
          <a:spcPct val="0"/>
        </a:spcAft>
        <a:defRPr sz="3600" b="1">
          <a:solidFill>
            <a:schemeClr val="tx1"/>
          </a:solidFill>
          <a:latin typeface="Calibri" pitchFamily="34" charset="0"/>
          <a:cs typeface="Arial" charset="0"/>
        </a:defRPr>
      </a:lvl8pPr>
      <a:lvl9pPr marL="1828800" algn="l" rtl="0" fontAlgn="base">
        <a:spcBef>
          <a:spcPct val="0"/>
        </a:spcBef>
        <a:spcAft>
          <a:spcPct val="0"/>
        </a:spcAft>
        <a:defRPr sz="3600" b="1">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Blip>
          <a:blip r:embed="rId14"/>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5"/>
        </a:buBlip>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pn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6.pn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Hospital_415b.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Slide Number Placeholder 3"/>
          <p:cNvSpPr>
            <a:spLocks noGrp="1"/>
          </p:cNvSpPr>
          <p:nvPr>
            <p:ph type="sldNum" sz="quarter" idx="4294967295"/>
          </p:nvPr>
        </p:nvSpPr>
        <p:spPr bwMode="auto">
          <a:xfrm>
            <a:off x="762000" y="6172200"/>
            <a:ext cx="2438400" cy="533400"/>
          </a:xfrm>
          <a:prstGeom prst="rect">
            <a:avLst/>
          </a:prstGeom>
          <a:ln>
            <a:miter lim="800000"/>
            <a:headEnd/>
            <a:tailEnd/>
          </a:ln>
        </p:spPr>
        <p:txBody>
          <a:bodyPr/>
          <a:lstStyle/>
          <a:p>
            <a:pPr>
              <a:defRPr/>
            </a:pPr>
            <a:fld id="{61E9E3DA-5F3C-4750-B5AB-13573DB4F779}" type="slidenum">
              <a:rPr lang="en-US" sz="1200" b="0">
                <a:solidFill>
                  <a:schemeClr val="bg1"/>
                </a:solidFill>
                <a:latin typeface="+mn-lt"/>
              </a:rPr>
              <a:pPr>
                <a:defRPr/>
              </a:pPr>
              <a:t>1</a:t>
            </a:fld>
            <a:endParaRPr lang="en-US" sz="1200" b="0">
              <a:solidFill>
                <a:schemeClr val="bg1"/>
              </a:solidFill>
              <a:latin typeface="+mn-lt"/>
            </a:endParaRPr>
          </a:p>
        </p:txBody>
      </p:sp>
      <p:pic>
        <p:nvPicPr>
          <p:cNvPr id="3076" name="Rectangle 11"/>
          <p:cNvPicPr>
            <a:picLocks noChangeArrowheads="1"/>
          </p:cNvPicPr>
          <p:nvPr/>
        </p:nvPicPr>
        <p:blipFill>
          <a:blip r:embed="rId4" cstate="print"/>
          <a:srcRect/>
          <a:stretch>
            <a:fillRect/>
          </a:stretch>
        </p:blipFill>
        <p:spPr bwMode="auto">
          <a:xfrm>
            <a:off x="0" y="4607168"/>
            <a:ext cx="9244013" cy="2250831"/>
          </a:xfrm>
          <a:prstGeom prst="rect">
            <a:avLst/>
          </a:prstGeom>
          <a:noFill/>
          <a:ln w="9525">
            <a:noFill/>
            <a:miter lim="800000"/>
            <a:headEnd/>
            <a:tailEnd/>
          </a:ln>
        </p:spPr>
      </p:pic>
      <p:pic>
        <p:nvPicPr>
          <p:cNvPr id="3077" name="Picture 6" descr="Intermec"/>
          <p:cNvPicPr>
            <a:picLocks noChangeAspect="1" noChangeArrowheads="1"/>
          </p:cNvPicPr>
          <p:nvPr/>
        </p:nvPicPr>
        <p:blipFill>
          <a:blip r:embed="rId5" cstate="print"/>
          <a:srcRect/>
          <a:stretch>
            <a:fillRect/>
          </a:stretch>
        </p:blipFill>
        <p:spPr bwMode="auto">
          <a:xfrm>
            <a:off x="7467600" y="6248400"/>
            <a:ext cx="1397000" cy="311150"/>
          </a:xfrm>
          <a:prstGeom prst="rect">
            <a:avLst/>
          </a:prstGeom>
          <a:noFill/>
          <a:ln w="9525">
            <a:noFill/>
            <a:miter lim="800000"/>
            <a:headEnd/>
            <a:tailEnd/>
          </a:ln>
        </p:spPr>
      </p:pic>
      <p:sp>
        <p:nvSpPr>
          <p:cNvPr id="3078" name="AutoShape 5"/>
          <p:cNvSpPr>
            <a:spLocks noChangeArrowheads="1"/>
          </p:cNvSpPr>
          <p:nvPr/>
        </p:nvSpPr>
        <p:spPr bwMode="auto">
          <a:xfrm>
            <a:off x="152400"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3079" name="Rectangle 13"/>
          <p:cNvSpPr>
            <a:spLocks noChangeArrowheads="1"/>
          </p:cNvSpPr>
          <p:nvPr/>
        </p:nvSpPr>
        <p:spPr bwMode="auto">
          <a:xfrm>
            <a:off x="361950" y="5724525"/>
            <a:ext cx="7781925" cy="1123950"/>
          </a:xfrm>
          <a:prstGeom prst="rect">
            <a:avLst/>
          </a:prstGeom>
          <a:noFill/>
          <a:ln w="9525">
            <a:noFill/>
            <a:miter lim="800000"/>
            <a:headEnd/>
            <a:tailEnd/>
          </a:ln>
        </p:spPr>
        <p:txBody>
          <a:bodyPr/>
          <a:lstStyle/>
          <a:p>
            <a:pPr marL="342900" indent="-342900" eaLnBrk="0" hangingPunct="0">
              <a:spcBef>
                <a:spcPct val="20000"/>
              </a:spcBef>
            </a:pPr>
            <a:r>
              <a:rPr lang="en-US" sz="2400" b="0" dirty="0" smtClean="0">
                <a:solidFill>
                  <a:schemeClr val="bg1"/>
                </a:solidFill>
                <a:latin typeface="Calibri" pitchFamily="34" charset="0"/>
              </a:rPr>
              <a:t>Tom Roth </a:t>
            </a:r>
            <a:r>
              <a:rPr lang="en-US" sz="2400" b="0" dirty="0">
                <a:solidFill>
                  <a:schemeClr val="bg1"/>
                </a:solidFill>
                <a:latin typeface="Calibri" pitchFamily="34" charset="0"/>
              </a:rPr>
              <a:t>| </a:t>
            </a:r>
            <a:r>
              <a:rPr lang="en-US" sz="2400" b="0" dirty="0" smtClean="0">
                <a:solidFill>
                  <a:schemeClr val="bg1"/>
                </a:solidFill>
                <a:latin typeface="Calibri" pitchFamily="34" charset="0"/>
              </a:rPr>
              <a:t>Printers &amp; Media Division</a:t>
            </a:r>
            <a:endParaRPr lang="en-US" sz="2400" b="0" dirty="0">
              <a:solidFill>
                <a:schemeClr val="bg1"/>
              </a:solidFill>
              <a:latin typeface="Calibri" pitchFamily="34" charset="0"/>
            </a:endParaRPr>
          </a:p>
          <a:p>
            <a:pPr marL="342900" indent="-342900" eaLnBrk="0" hangingPunct="0">
              <a:spcBef>
                <a:spcPct val="20000"/>
              </a:spcBef>
            </a:pPr>
            <a:r>
              <a:rPr lang="en-US" b="0" dirty="0" smtClean="0">
                <a:solidFill>
                  <a:schemeClr val="bg1"/>
                </a:solidFill>
                <a:latin typeface="Calibri" pitchFamily="34" charset="0"/>
              </a:rPr>
              <a:t>August 9, 2010</a:t>
            </a:r>
            <a:endParaRPr lang="en-US" sz="2400" b="0" dirty="0">
              <a:solidFill>
                <a:schemeClr val="bg1"/>
              </a:solidFill>
              <a:latin typeface="Calibri" pitchFamily="34" charset="0"/>
            </a:endParaRPr>
          </a:p>
        </p:txBody>
      </p:sp>
      <p:pic>
        <p:nvPicPr>
          <p:cNvPr id="3080" name="Rectangle 11"/>
          <p:cNvPicPr>
            <a:picLocks noChangeArrowheads="1"/>
          </p:cNvPicPr>
          <p:nvPr/>
        </p:nvPicPr>
        <p:blipFill>
          <a:blip r:embed="rId6" cstate="print"/>
          <a:srcRect/>
          <a:stretch>
            <a:fillRect/>
          </a:stretch>
        </p:blipFill>
        <p:spPr bwMode="auto">
          <a:xfrm>
            <a:off x="0" y="-28575"/>
            <a:ext cx="9244013" cy="3044337"/>
          </a:xfrm>
          <a:prstGeom prst="rect">
            <a:avLst/>
          </a:prstGeom>
          <a:noFill/>
          <a:ln w="9525">
            <a:noFill/>
            <a:miter lim="800000"/>
            <a:headEnd/>
            <a:tailEnd/>
          </a:ln>
        </p:spPr>
      </p:pic>
      <p:sp>
        <p:nvSpPr>
          <p:cNvPr id="2" name="Rectangle 12"/>
          <p:cNvSpPr>
            <a:spLocks noChangeArrowheads="1"/>
          </p:cNvSpPr>
          <p:nvPr/>
        </p:nvSpPr>
        <p:spPr bwMode="auto">
          <a:xfrm>
            <a:off x="182112" y="209324"/>
            <a:ext cx="8831262" cy="1079500"/>
          </a:xfrm>
          <a:prstGeom prst="rect">
            <a:avLst/>
          </a:prstGeom>
          <a:noFill/>
          <a:ln w="9525">
            <a:noFill/>
            <a:miter lim="800000"/>
            <a:headEnd/>
            <a:tailEnd/>
          </a:ln>
        </p:spPr>
        <p:txBody>
          <a:bodyPr anchor="ctr"/>
          <a:lstStyle/>
          <a:p>
            <a:pPr eaLnBrk="0" hangingPunct="0">
              <a:defRPr/>
            </a:pPr>
            <a:r>
              <a:rPr lang="en-US" sz="4000" b="0" dirty="0">
                <a:solidFill>
                  <a:schemeClr val="bg1"/>
                </a:solidFill>
                <a:effectLst>
                  <a:outerShdw blurRad="38100" dist="38100" dir="2700000" algn="tl">
                    <a:srgbClr val="000000">
                      <a:alpha val="43137"/>
                    </a:srgbClr>
                  </a:outerShdw>
                </a:effectLst>
                <a:latin typeface="Calibri" pitchFamily="34" charset="0"/>
              </a:rPr>
              <a:t>Intermec Bar Code Printing Solutions:</a:t>
            </a:r>
          </a:p>
          <a:p>
            <a:pPr eaLnBrk="0" hangingPunct="0">
              <a:defRPr/>
            </a:pPr>
            <a:r>
              <a:rPr lang="en-US" sz="4000" b="0" i="1" dirty="0">
                <a:solidFill>
                  <a:schemeClr val="bg1"/>
                </a:solidFill>
                <a:effectLst>
                  <a:outerShdw blurRad="38100" dist="38100" dir="2700000" algn="tl">
                    <a:srgbClr val="000000">
                      <a:alpha val="43137"/>
                    </a:srgbClr>
                  </a:outerShdw>
                </a:effectLst>
                <a:latin typeface="Calibri" pitchFamily="34" charset="0"/>
              </a:rPr>
              <a:t>Solving Healthcare Challenges</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8" y="87924"/>
            <a:ext cx="8229600" cy="448407"/>
          </a:xfrm>
        </p:spPr>
        <p:txBody>
          <a:bodyPr/>
          <a:lstStyle/>
          <a:p>
            <a:r>
              <a:rPr lang="en-US" sz="2800" dirty="0" smtClean="0"/>
              <a:t>Point of Care &amp; Bedside</a:t>
            </a:r>
            <a:endParaRPr lang="en-US" sz="2800" dirty="0"/>
          </a:p>
        </p:txBody>
      </p:sp>
      <p:pic>
        <p:nvPicPr>
          <p:cNvPr id="4" name="Picture 6" descr="Intermec"/>
          <p:cNvPicPr>
            <a:picLocks noChangeAspect="1" noChangeArrowheads="1"/>
          </p:cNvPicPr>
          <p:nvPr/>
        </p:nvPicPr>
        <p:blipFill>
          <a:blip r:embed="rId3" cstate="print"/>
          <a:srcRect/>
          <a:stretch>
            <a:fillRect/>
          </a:stretch>
        </p:blipFill>
        <p:spPr bwMode="auto">
          <a:xfrm>
            <a:off x="7467600" y="6352734"/>
            <a:ext cx="1397000" cy="311150"/>
          </a:xfrm>
          <a:prstGeom prst="rect">
            <a:avLst/>
          </a:prstGeom>
          <a:noFill/>
          <a:ln w="9525">
            <a:noFill/>
            <a:miter lim="800000"/>
            <a:headEnd/>
            <a:tailEnd/>
          </a:ln>
        </p:spPr>
      </p:pic>
      <p:sp>
        <p:nvSpPr>
          <p:cNvPr id="11" name="TextBox 10"/>
          <p:cNvSpPr txBox="1"/>
          <p:nvPr/>
        </p:nvSpPr>
        <p:spPr>
          <a:xfrm>
            <a:off x="174171" y="595091"/>
            <a:ext cx="7097486" cy="1308050"/>
          </a:xfrm>
          <a:prstGeom prst="rect">
            <a:avLst/>
          </a:prstGeom>
          <a:solidFill>
            <a:schemeClr val="accent2"/>
          </a:solidFill>
          <a:ln/>
        </p:spPr>
        <p:style>
          <a:lnRef idx="3">
            <a:schemeClr val="lt1"/>
          </a:lnRef>
          <a:fillRef idx="1">
            <a:schemeClr val="dk1"/>
          </a:fillRef>
          <a:effectRef idx="1">
            <a:schemeClr val="dk1"/>
          </a:effectRef>
          <a:fontRef idx="minor">
            <a:schemeClr val="lt1"/>
          </a:fontRef>
        </p:style>
        <p:txBody>
          <a:bodyPr wrap="square" rtlCol="0">
            <a:spAutoFit/>
          </a:bodyPr>
          <a:lstStyle/>
          <a:p>
            <a:pPr>
              <a:spcBef>
                <a:spcPts val="600"/>
              </a:spcBef>
            </a:pPr>
            <a:r>
              <a:rPr lang="en-US" sz="1600" u="sng" dirty="0" smtClean="0"/>
              <a:t>Applications: </a:t>
            </a:r>
            <a:r>
              <a:rPr lang="en-US" sz="1600" b="0" dirty="0" smtClean="0"/>
              <a:t>Specimen, diet, in-home care labeling</a:t>
            </a:r>
          </a:p>
          <a:p>
            <a:pPr>
              <a:spcBef>
                <a:spcPts val="600"/>
              </a:spcBef>
            </a:pPr>
            <a:r>
              <a:rPr lang="en-US" sz="1600" u="sng" dirty="0" smtClean="0"/>
              <a:t>Audience:</a:t>
            </a:r>
            <a:r>
              <a:rPr lang="en-US" sz="1600" dirty="0" smtClean="0"/>
              <a:t> </a:t>
            </a:r>
            <a:r>
              <a:rPr lang="en-US" sz="1600" b="0" dirty="0" smtClean="0"/>
              <a:t>IT (Buyer),  Operations (Influencer), Nursing (Influencer)</a:t>
            </a:r>
          </a:p>
          <a:p>
            <a:pPr>
              <a:spcBef>
                <a:spcPts val="600"/>
              </a:spcBef>
            </a:pPr>
            <a:r>
              <a:rPr lang="en-US" sz="1600" u="sng" dirty="0" smtClean="0"/>
              <a:t>Target Printers: </a:t>
            </a:r>
            <a:r>
              <a:rPr lang="en-US" sz="1600" b="0" dirty="0" smtClean="0"/>
              <a:t>PB22/32/50 Rugged Mobile Label Printers</a:t>
            </a:r>
          </a:p>
          <a:p>
            <a:pPr>
              <a:spcBef>
                <a:spcPts val="600"/>
              </a:spcBef>
            </a:pPr>
            <a:r>
              <a:rPr lang="en-US" sz="1600" u="sng" dirty="0" smtClean="0"/>
              <a:t>Media: </a:t>
            </a:r>
            <a:r>
              <a:rPr lang="en-US" sz="1600" b="0" dirty="0" err="1" smtClean="0"/>
              <a:t>Duratherm</a:t>
            </a:r>
            <a:r>
              <a:rPr lang="en-US" sz="1600" b="0" dirty="0" smtClean="0"/>
              <a:t> III Paper Permanent; </a:t>
            </a:r>
            <a:r>
              <a:rPr lang="en-US" sz="1600" b="0" dirty="0" err="1" smtClean="0"/>
              <a:t>Duratherm</a:t>
            </a:r>
            <a:r>
              <a:rPr lang="en-US" sz="1600" b="0" dirty="0" smtClean="0"/>
              <a:t> III Synthetic Permanent</a:t>
            </a:r>
          </a:p>
        </p:txBody>
      </p:sp>
      <p:graphicFrame>
        <p:nvGraphicFramePr>
          <p:cNvPr id="6" name="Table 5"/>
          <p:cNvGraphicFramePr>
            <a:graphicFrameLocks noGrp="1"/>
          </p:cNvGraphicFramePr>
          <p:nvPr/>
        </p:nvGraphicFramePr>
        <p:xfrm>
          <a:off x="217724" y="1990155"/>
          <a:ext cx="8737594" cy="4655457"/>
        </p:xfrm>
        <a:graphic>
          <a:graphicData uri="http://schemas.openxmlformats.org/drawingml/2006/table">
            <a:tbl>
              <a:tblPr firstRow="1" bandRow="1">
                <a:tableStyleId>{5C22544A-7EE6-4342-B048-85BDC9FD1C3A}</a:tableStyleId>
              </a:tblPr>
              <a:tblGrid>
                <a:gridCol w="2127443"/>
                <a:gridCol w="6610151"/>
              </a:tblGrid>
              <a:tr h="388257">
                <a:tc>
                  <a:txBody>
                    <a:bodyPr/>
                    <a:lstStyle/>
                    <a:p>
                      <a:r>
                        <a:rPr lang="en-US" sz="1800" dirty="0" smtClean="0">
                          <a:solidFill>
                            <a:schemeClr val="bg1"/>
                          </a:solidFill>
                        </a:rPr>
                        <a:t>Benefit</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dirty="0" smtClean="0">
                          <a:solidFill>
                            <a:schemeClr val="bg1"/>
                          </a:solidFill>
                        </a:rPr>
                        <a:t>Feature</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733323">
                <a:tc>
                  <a:txBody>
                    <a:bodyPr/>
                    <a:lstStyle/>
                    <a:p>
                      <a:pPr>
                        <a:buFont typeface="Arial" pitchFamily="34" charset="0"/>
                        <a:buNone/>
                      </a:pPr>
                      <a:r>
                        <a:rPr kumimoji="0" lang="en-US" sz="1600" b="1" i="0" u="none" strike="noStrike" kern="0" cap="none" spc="0" normalizeH="0" baseline="0" noProof="0" dirty="0" smtClean="0">
                          <a:ln>
                            <a:noFill/>
                          </a:ln>
                          <a:solidFill>
                            <a:schemeClr val="tx1"/>
                          </a:solidFill>
                          <a:effectLst/>
                          <a:uLnTx/>
                          <a:uFillTx/>
                          <a:latin typeface="+mn-lt"/>
                          <a:ea typeface="+mn-ea"/>
                          <a:cs typeface="+mn-cs"/>
                        </a:rPr>
                        <a:t>Increase patient confidentiality &amp; security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indent="-114300">
                        <a:buFont typeface="Arial" pitchFamily="34" charset="0"/>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A</a:t>
                      </a:r>
                      <a:r>
                        <a:rPr lang="en-US" sz="1600" kern="1200" baseline="0" dirty="0" smtClean="0">
                          <a:solidFill>
                            <a:schemeClr val="dk1"/>
                          </a:solidFill>
                          <a:latin typeface="+mn-lt"/>
                          <a:ea typeface="+mn-ea"/>
                          <a:cs typeface="+mn-cs"/>
                        </a:rPr>
                        <a:t> leading range of wireless connectivity and security protocols compatible with hospital networks</a:t>
                      </a:r>
                    </a:p>
                    <a:p>
                      <a:pPr marL="114300" indent="-114300">
                        <a:buFont typeface="Arial" pitchFamily="34" charset="0"/>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Direct thermal (no ribbons to destroy)</a:t>
                      </a:r>
                      <a:endParaRPr lang="en-US" sz="160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29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Enable faster</a:t>
                      </a:r>
                      <a:r>
                        <a:rPr lang="en-US" sz="1600" b="1" baseline="0" dirty="0" smtClean="0">
                          <a:solidFill>
                            <a:schemeClr val="tx1"/>
                          </a:solidFill>
                        </a:rPr>
                        <a:t> </a:t>
                      </a:r>
                      <a:r>
                        <a:rPr lang="en-US" sz="1600" b="1" dirty="0" smtClean="0">
                          <a:solidFill>
                            <a:schemeClr val="tx1"/>
                          </a:solidFill>
                        </a:rPr>
                        <a:t>patient care</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4300" indent="-114300">
                        <a:spcBef>
                          <a:spcPts val="0"/>
                        </a:spcBef>
                        <a:buFont typeface="Arial" pitchFamily="34" charset="0"/>
                        <a:buChar char="•"/>
                      </a:pPr>
                      <a:r>
                        <a:rPr lang="en-US" sz="1600" dirty="0" smtClean="0"/>
                        <a:t>The industry’s fastest time to first label </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Label patient </a:t>
                      </a:r>
                      <a:r>
                        <a:rPr lang="en-US" sz="1600" kern="1200" baseline="0" dirty="0" smtClean="0">
                          <a:solidFill>
                            <a:schemeClr val="dk1"/>
                          </a:solidFill>
                          <a:latin typeface="+mn-lt"/>
                          <a:ea typeface="+mn-ea"/>
                          <a:cs typeface="+mn-cs"/>
                        </a:rPr>
                        <a:t>specimens, blood bags, medications—and even food—right at the point of care eliminates chance for mislabel</a:t>
                      </a:r>
                      <a:endParaRPr lang="en-US" sz="16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9465">
                <a:tc>
                  <a:txBody>
                    <a:bodyPr/>
                    <a:lstStyle/>
                    <a:p>
                      <a:pPr>
                        <a:buFont typeface="Arial" pitchFamily="34" charset="0"/>
                        <a:buNone/>
                      </a:pPr>
                      <a:r>
                        <a:rPr lang="en-US" sz="1600" b="1" dirty="0" smtClean="0">
                          <a:solidFill>
                            <a:schemeClr val="tx1"/>
                          </a:solidFill>
                        </a:rPr>
                        <a:t>Reduce errors,</a:t>
                      </a:r>
                      <a:r>
                        <a:rPr lang="en-US" sz="1600" b="1" baseline="0" dirty="0" smtClean="0">
                          <a:solidFill>
                            <a:schemeClr val="tx1"/>
                          </a:solidFill>
                        </a:rPr>
                        <a:t> streamline processes &amp; reduce TCO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indent="-114300">
                        <a:buFont typeface="Arial" pitchFamily="34" charset="0"/>
                        <a:buChar char="•"/>
                      </a:pPr>
                      <a:r>
                        <a:rPr lang="en-US" sz="1600" kern="1200" baseline="0" dirty="0" smtClean="0">
                          <a:solidFill>
                            <a:schemeClr val="dk1"/>
                          </a:solidFill>
                          <a:latin typeface="+mn-lt"/>
                          <a:ea typeface="+mn-ea"/>
                          <a:cs typeface="+mn-cs"/>
                        </a:rPr>
                        <a:t>Displays with easy-to-use controls, saves time for users and can prevent data entry errors and misprinted labels</a:t>
                      </a:r>
                    </a:p>
                    <a:p>
                      <a:pPr marL="114300" indent="-114300">
                        <a:buFont typeface="Arial" pitchFamily="34" charset="0"/>
                        <a:buChar char="•"/>
                      </a:pPr>
                      <a:r>
                        <a:rPr lang="en-US" sz="1600" dirty="0" smtClean="0"/>
                        <a:t>Label sensors minimize printing errors and reduce waste</a:t>
                      </a:r>
                    </a:p>
                    <a:p>
                      <a:pPr marL="114300" indent="-114300">
                        <a:buFont typeface="Arial" pitchFamily="34" charset="0"/>
                        <a:buChar char="•"/>
                      </a:pPr>
                      <a:r>
                        <a:rPr lang="en-US" sz="1600" dirty="0" smtClean="0"/>
                        <a:t>The industry’s only mobile smart printers –can direct a user’s actions; interact with other devices &amp; applications; eliminate the need for host PC</a:t>
                      </a:r>
                    </a:p>
                    <a:p>
                      <a:pPr marL="114300" indent="-114300">
                        <a:buFont typeface="Arial" pitchFamily="34" charset="0"/>
                        <a:buChar char="•"/>
                      </a:pPr>
                      <a:r>
                        <a:rPr lang="en-US" sz="1600" b="1" u="sng" dirty="0" smtClean="0"/>
                        <a:t>Media </a:t>
                      </a:r>
                      <a:r>
                        <a:rPr lang="en-US" sz="1600" dirty="0" smtClean="0"/>
                        <a:t>designed to label curved/irregular surfaces across a wide range of applications (such as vials and blood bags)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726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Implement a worry-free,</a:t>
                      </a:r>
                      <a:r>
                        <a:rPr lang="en-US" sz="1600" b="1" baseline="0" dirty="0" smtClean="0">
                          <a:solidFill>
                            <a:schemeClr val="tx1"/>
                          </a:solidFill>
                        </a:rPr>
                        <a:t> easy to use mobility solution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Rugged and reliable</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Easy to wear/carry; removable batteries that last</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Optimized with Intermec Mobile Computers and Scanners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Picture 7" descr="Hospital_415b.jpg"/>
          <p:cNvPicPr>
            <a:picLocks noChangeAspect="1"/>
          </p:cNvPicPr>
          <p:nvPr/>
        </p:nvPicPr>
        <p:blipFill>
          <a:blip r:embed="rId4" cstate="print"/>
          <a:stretch>
            <a:fillRect/>
          </a:stretch>
        </p:blipFill>
        <p:spPr>
          <a:xfrm>
            <a:off x="7403545" y="595084"/>
            <a:ext cx="1493713" cy="1319777"/>
          </a:xfrm>
          <a:prstGeom prst="rect">
            <a:avLst/>
          </a:prstGeom>
        </p:spPr>
        <p:style>
          <a:lnRef idx="1">
            <a:schemeClr val="accent4"/>
          </a:lnRef>
          <a:fillRef idx="3">
            <a:schemeClr val="accent4"/>
          </a:fillRef>
          <a:effectRef idx="2">
            <a:schemeClr val="accent4"/>
          </a:effectRef>
          <a:fontRef idx="minor">
            <a:schemeClr val="lt1"/>
          </a:fontRef>
        </p:style>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8" y="0"/>
            <a:ext cx="8229600" cy="527538"/>
          </a:xfrm>
        </p:spPr>
        <p:txBody>
          <a:bodyPr/>
          <a:lstStyle/>
          <a:p>
            <a:r>
              <a:rPr lang="en-US" sz="2800" dirty="0" smtClean="0"/>
              <a:t>Security &amp; Records</a:t>
            </a:r>
            <a:endParaRPr lang="en-US" sz="2800" dirty="0"/>
          </a:p>
        </p:txBody>
      </p:sp>
      <p:pic>
        <p:nvPicPr>
          <p:cNvPr id="4" name="Picture 6" descr="Intermec"/>
          <p:cNvPicPr>
            <a:picLocks noChangeAspect="1" noChangeArrowheads="1"/>
          </p:cNvPicPr>
          <p:nvPr/>
        </p:nvPicPr>
        <p:blipFill>
          <a:blip r:embed="rId3" cstate="print"/>
          <a:srcRect/>
          <a:stretch>
            <a:fillRect/>
          </a:stretch>
        </p:blipFill>
        <p:spPr bwMode="auto">
          <a:xfrm>
            <a:off x="7467600" y="6248400"/>
            <a:ext cx="1397000" cy="311150"/>
          </a:xfrm>
          <a:prstGeom prst="rect">
            <a:avLst/>
          </a:prstGeom>
          <a:noFill/>
          <a:ln w="9525">
            <a:noFill/>
            <a:miter lim="800000"/>
            <a:headEnd/>
            <a:tailEnd/>
          </a:ln>
        </p:spPr>
      </p:pic>
      <p:sp>
        <p:nvSpPr>
          <p:cNvPr id="13" name="TextBox 12"/>
          <p:cNvSpPr txBox="1"/>
          <p:nvPr/>
        </p:nvSpPr>
        <p:spPr>
          <a:xfrm>
            <a:off x="159658" y="566063"/>
            <a:ext cx="7111999" cy="1554272"/>
          </a:xfrm>
          <a:prstGeom prst="rect">
            <a:avLst/>
          </a:prstGeom>
          <a:solidFill>
            <a:schemeClr val="accent2"/>
          </a:solidFill>
          <a:ln/>
        </p:spPr>
        <p:style>
          <a:lnRef idx="3">
            <a:schemeClr val="lt1"/>
          </a:lnRef>
          <a:fillRef idx="1">
            <a:schemeClr val="dk1"/>
          </a:fillRef>
          <a:effectRef idx="1">
            <a:schemeClr val="dk1"/>
          </a:effectRef>
          <a:fontRef idx="minor">
            <a:schemeClr val="lt1"/>
          </a:fontRef>
        </p:style>
        <p:txBody>
          <a:bodyPr wrap="square" rtlCol="0">
            <a:spAutoFit/>
          </a:bodyPr>
          <a:lstStyle/>
          <a:p>
            <a:pPr>
              <a:spcBef>
                <a:spcPts val="600"/>
              </a:spcBef>
            </a:pPr>
            <a:r>
              <a:rPr lang="en-US" sz="1600" u="sng" dirty="0" smtClean="0"/>
              <a:t>Applications: </a:t>
            </a:r>
            <a:r>
              <a:rPr lang="en-US" sz="1600" b="0" dirty="0" smtClean="0"/>
              <a:t>Patient medical records labeling</a:t>
            </a:r>
          </a:p>
          <a:p>
            <a:pPr>
              <a:spcBef>
                <a:spcPts val="600"/>
              </a:spcBef>
            </a:pPr>
            <a:r>
              <a:rPr lang="en-US" sz="1600" u="sng" dirty="0" smtClean="0"/>
              <a:t>Audience: </a:t>
            </a:r>
            <a:r>
              <a:rPr lang="en-US" sz="1600" b="0" dirty="0" smtClean="0"/>
              <a:t>IT (Buyer), Admissions (Influencer)</a:t>
            </a:r>
          </a:p>
          <a:p>
            <a:pPr>
              <a:spcBef>
                <a:spcPts val="600"/>
              </a:spcBef>
            </a:pPr>
            <a:r>
              <a:rPr lang="en-US" sz="1600" u="sng" dirty="0" smtClean="0"/>
              <a:t>Target Printers: </a:t>
            </a:r>
            <a:r>
              <a:rPr lang="en-US" sz="1600" b="0" dirty="0" smtClean="0"/>
              <a:t>PF8 &amp; PC41 Desktop, PD41/42 Commercial, PM4i  &amp; PF2/4 Mid-Range, PX4i/PX6i High Performance</a:t>
            </a:r>
          </a:p>
          <a:p>
            <a:pPr>
              <a:spcBef>
                <a:spcPts val="600"/>
              </a:spcBef>
            </a:pPr>
            <a:r>
              <a:rPr lang="en-US" sz="1600" u="sng" dirty="0" smtClean="0"/>
              <a:t>Media: </a:t>
            </a:r>
            <a:r>
              <a:rPr lang="en-US" sz="1600" b="0" dirty="0" smtClean="0"/>
              <a:t>Duratran II Label </a:t>
            </a:r>
            <a:endParaRPr lang="en-US" sz="1600" u="sng" dirty="0" smtClean="0"/>
          </a:p>
        </p:txBody>
      </p:sp>
      <p:graphicFrame>
        <p:nvGraphicFramePr>
          <p:cNvPr id="6" name="Table 5"/>
          <p:cNvGraphicFramePr>
            <a:graphicFrameLocks noGrp="1"/>
          </p:cNvGraphicFramePr>
          <p:nvPr/>
        </p:nvGraphicFramePr>
        <p:xfrm>
          <a:off x="188696" y="2225625"/>
          <a:ext cx="8737594" cy="3894665"/>
        </p:xfrm>
        <a:graphic>
          <a:graphicData uri="http://schemas.openxmlformats.org/drawingml/2006/table">
            <a:tbl>
              <a:tblPr firstRow="1" bandRow="1">
                <a:tableStyleId>{5C22544A-7EE6-4342-B048-85BDC9FD1C3A}</a:tableStyleId>
              </a:tblPr>
              <a:tblGrid>
                <a:gridCol w="2048895"/>
                <a:gridCol w="6688699"/>
              </a:tblGrid>
              <a:tr h="388257">
                <a:tc>
                  <a:txBody>
                    <a:bodyPr/>
                    <a:lstStyle/>
                    <a:p>
                      <a:r>
                        <a:rPr lang="en-US" sz="1800" dirty="0" smtClean="0">
                          <a:solidFill>
                            <a:schemeClr val="bg1"/>
                          </a:solidFill>
                        </a:rPr>
                        <a:t>Benefit</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dirty="0" smtClean="0">
                          <a:solidFill>
                            <a:schemeClr val="bg1"/>
                          </a:solidFill>
                        </a:rPr>
                        <a:t>Feature</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885128">
                <a:tc>
                  <a:txBody>
                    <a:bodyPr/>
                    <a:lstStyle/>
                    <a:p>
                      <a:pPr>
                        <a:buFont typeface="Arial" pitchFamily="34" charset="0"/>
                        <a:buNone/>
                      </a:pPr>
                      <a:r>
                        <a:rPr kumimoji="0" lang="en-US" sz="1600" b="1" i="0" u="none" strike="noStrike" kern="0" cap="none" spc="0" normalizeH="0" baseline="0" noProof="0" dirty="0" smtClean="0">
                          <a:ln>
                            <a:noFill/>
                          </a:ln>
                          <a:solidFill>
                            <a:schemeClr val="tx1"/>
                          </a:solidFill>
                          <a:effectLst/>
                          <a:uLnTx/>
                          <a:uFillTx/>
                          <a:latin typeface="+mn-lt"/>
                          <a:ea typeface="+mn-ea"/>
                          <a:cs typeface="+mn-cs"/>
                        </a:rPr>
                        <a:t>Increase patient confidentiality &amp; security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I</a:t>
                      </a:r>
                      <a:r>
                        <a:rPr lang="en-US" sz="1600" b="0" kern="1200" dirty="0" err="1" smtClean="0">
                          <a:solidFill>
                            <a:schemeClr val="tx1"/>
                          </a:solidFill>
                          <a:latin typeface="+mn-lt"/>
                          <a:ea typeface="+mn-ea"/>
                          <a:cs typeface="+mn-cs"/>
                        </a:rPr>
                        <a:t>ndustry</a:t>
                      </a:r>
                      <a:r>
                        <a:rPr lang="en-US" sz="1600" b="0" kern="1200" dirty="0" smtClean="0">
                          <a:solidFill>
                            <a:schemeClr val="tx1"/>
                          </a:solidFill>
                          <a:latin typeface="+mn-lt"/>
                          <a:ea typeface="+mn-ea"/>
                          <a:cs typeface="+mn-cs"/>
                        </a:rPr>
                        <a:t> leading network connectivity and security protocols</a:t>
                      </a:r>
                    </a:p>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b="0" kern="1200" dirty="0" smtClean="0">
                          <a:solidFill>
                            <a:schemeClr val="tx1"/>
                          </a:solidFill>
                          <a:latin typeface="+mn-lt"/>
                          <a:ea typeface="+mn-ea"/>
                          <a:cs typeface="+mn-cs"/>
                        </a:rPr>
                        <a:t>Industry’s only CCX and Wi-Fi certified for added security confidence (</a:t>
                      </a:r>
                      <a:r>
                        <a:rPr lang="en-US" sz="1600" b="0" dirty="0" smtClean="0"/>
                        <a:t>PD41/42, PM4i  &amp; PF2/4, PX4i/PX6i only)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29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Increase efficiencies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dirty="0" smtClean="0">
                          <a:solidFill>
                            <a:schemeClr val="tx1"/>
                          </a:solidFill>
                        </a:rPr>
                        <a:t> </a:t>
                      </a:r>
                      <a:r>
                        <a:rPr lang="en-US" sz="1200" dirty="0" smtClean="0">
                          <a:solidFill>
                            <a:schemeClr val="tx1"/>
                          </a:solidFill>
                        </a:rPr>
                        <a:t>No costly media waste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4300" indent="-114300">
                        <a:spcBef>
                          <a:spcPts val="0"/>
                        </a:spcBef>
                        <a:buFont typeface="Arial" pitchFamily="34" charset="0"/>
                        <a:buChar char="•"/>
                      </a:pPr>
                      <a:r>
                        <a:rPr lang="en-US" sz="1600" dirty="0" smtClean="0"/>
                        <a:t>On-demand printing  – print a label only when needed </a:t>
                      </a:r>
                    </a:p>
                    <a:p>
                      <a:pPr marL="114300" indent="-114300">
                        <a:spcBef>
                          <a:spcPts val="0"/>
                        </a:spcBef>
                        <a:buFont typeface="Arial" pitchFamily="34" charset="0"/>
                        <a:buChar char="•"/>
                      </a:pPr>
                      <a:r>
                        <a:rPr lang="en-US" sz="1600" dirty="0" smtClean="0"/>
                        <a:t>Designed for</a:t>
                      </a:r>
                      <a:r>
                        <a:rPr lang="en-US" sz="1600" baseline="0" dirty="0" smtClean="0"/>
                        <a:t> </a:t>
                      </a:r>
                      <a:r>
                        <a:rPr lang="en-US" sz="1600" dirty="0" smtClean="0"/>
                        <a:t>quick and easy media loading</a:t>
                      </a:r>
                    </a:p>
                    <a:p>
                      <a:pPr marL="114300" indent="-114300">
                        <a:spcBef>
                          <a:spcPts val="0"/>
                        </a:spcBef>
                        <a:buFont typeface="Arial" pitchFamily="34" charset="0"/>
                        <a:buChar char="•"/>
                      </a:pPr>
                      <a:r>
                        <a:rPr lang="en-US" sz="1600" b="1" dirty="0" smtClean="0"/>
                        <a:t>Media </a:t>
                      </a:r>
                      <a:r>
                        <a:rPr lang="en-US" sz="1600" dirty="0" smtClean="0"/>
                        <a:t>designed specifically for</a:t>
                      </a:r>
                      <a:r>
                        <a:rPr lang="en-US" sz="1600" baseline="0" dirty="0" smtClean="0"/>
                        <a:t> medical environments and conditions including common sterilization activities </a:t>
                      </a:r>
                      <a:r>
                        <a:rPr lang="en-US" sz="1600" dirty="0" smtClean="0"/>
                        <a:t>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6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Implement a worry-free,</a:t>
                      </a:r>
                      <a:r>
                        <a:rPr lang="en-US" sz="1600" b="1" baseline="0" dirty="0" smtClean="0">
                          <a:solidFill>
                            <a:schemeClr val="tx1"/>
                          </a:solidFill>
                        </a:rPr>
                        <a:t>  easy to deploy solution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Compatible with hospital networks for easy, seamless deployment</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Highly flexible as additional applications and systems are developed</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Highly reliable, minimal IT support </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solidFill>
                            <a:schemeClr val="tx1"/>
                          </a:solidFill>
                        </a:rPr>
                        <a:t>Free </a:t>
                      </a:r>
                      <a:r>
                        <a:rPr lang="en-US" sz="1600" dirty="0" err="1" smtClean="0">
                          <a:solidFill>
                            <a:schemeClr val="tx1"/>
                          </a:solidFill>
                        </a:rPr>
                        <a:t>printheads</a:t>
                      </a:r>
                      <a:r>
                        <a:rPr lang="en-US" sz="1600" dirty="0" smtClean="0">
                          <a:solidFill>
                            <a:schemeClr val="tx1"/>
                          </a:solidFill>
                        </a:rPr>
                        <a:t> for life with purchase of Intermec printer and media</a:t>
                      </a:r>
                      <a:endParaRPr lang="en-US" sz="1600" dirty="0" smtClean="0"/>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err="1" smtClean="0"/>
                        <a:t>i</a:t>
                      </a:r>
                      <a:r>
                        <a:rPr lang="en-US" sz="1600" b="0" u="none" dirty="0" err="1" smtClean="0">
                          <a:solidFill>
                            <a:srgbClr val="292929"/>
                          </a:solidFill>
                        </a:rPr>
                        <a:t>Fast</a:t>
                      </a:r>
                      <a:r>
                        <a:rPr lang="en-US" sz="1600" b="0" u="none" dirty="0" smtClean="0">
                          <a:solidFill>
                            <a:srgbClr val="292929"/>
                          </a:solidFill>
                        </a:rPr>
                        <a:t> Program – Support team dedicated</a:t>
                      </a:r>
                      <a:r>
                        <a:rPr lang="en-US" sz="1600" b="0" u="none" baseline="0" dirty="0" smtClean="0">
                          <a:solidFill>
                            <a:srgbClr val="292929"/>
                          </a:solidFill>
                        </a:rPr>
                        <a:t> to ensuring easy </a:t>
                      </a:r>
                      <a:r>
                        <a:rPr lang="en-US" sz="1600" b="0" u="none" dirty="0" smtClean="0">
                          <a:solidFill>
                            <a:srgbClr val="292929"/>
                          </a:solidFill>
                        </a:rPr>
                        <a:t>drop-in for any printer language environment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pic>
        <p:nvPicPr>
          <p:cNvPr id="8" name="Picture 7" descr="Thumb_RealLife_Health_63[1].JPG"/>
          <p:cNvPicPr>
            <a:picLocks noChangeAspect="1"/>
          </p:cNvPicPr>
          <p:nvPr/>
        </p:nvPicPr>
        <p:blipFill>
          <a:blip r:embed="rId4" cstate="print"/>
          <a:stretch>
            <a:fillRect/>
          </a:stretch>
        </p:blipFill>
        <p:spPr>
          <a:xfrm>
            <a:off x="7350298" y="580570"/>
            <a:ext cx="1614088" cy="1538686"/>
          </a:xfrm>
          <a:prstGeom prst="rect">
            <a:avLst/>
          </a:prstGeom>
          <a:ln>
            <a:solidFill>
              <a:schemeClr val="tx2"/>
            </a:solidFill>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 y="0"/>
            <a:ext cx="8229600" cy="562708"/>
          </a:xfrm>
        </p:spPr>
        <p:txBody>
          <a:bodyPr/>
          <a:lstStyle/>
          <a:p>
            <a:r>
              <a:rPr lang="en-US" sz="2800" dirty="0" smtClean="0"/>
              <a:t>Pharmacy &amp; Laboratory</a:t>
            </a:r>
            <a:endParaRPr lang="en-US" sz="2800" dirty="0"/>
          </a:p>
        </p:txBody>
      </p:sp>
      <p:pic>
        <p:nvPicPr>
          <p:cNvPr id="11" name="Picture 6" descr="Intermec"/>
          <p:cNvPicPr>
            <a:picLocks noChangeAspect="1" noChangeArrowheads="1"/>
          </p:cNvPicPr>
          <p:nvPr/>
        </p:nvPicPr>
        <p:blipFill>
          <a:blip r:embed="rId3" cstate="print"/>
          <a:srcRect/>
          <a:stretch>
            <a:fillRect/>
          </a:stretch>
        </p:blipFill>
        <p:spPr bwMode="auto">
          <a:xfrm>
            <a:off x="7467600" y="6403278"/>
            <a:ext cx="1397000" cy="311150"/>
          </a:xfrm>
          <a:prstGeom prst="rect">
            <a:avLst/>
          </a:prstGeom>
          <a:noFill/>
          <a:ln w="9525">
            <a:noFill/>
            <a:miter lim="800000"/>
            <a:headEnd/>
            <a:tailEnd/>
          </a:ln>
        </p:spPr>
      </p:pic>
      <p:sp>
        <p:nvSpPr>
          <p:cNvPr id="14" name="TextBox 13"/>
          <p:cNvSpPr txBox="1"/>
          <p:nvPr/>
        </p:nvSpPr>
        <p:spPr>
          <a:xfrm>
            <a:off x="159657" y="580577"/>
            <a:ext cx="7155543" cy="1892826"/>
          </a:xfrm>
          <a:prstGeom prst="rect">
            <a:avLst/>
          </a:prstGeom>
          <a:solidFill>
            <a:schemeClr val="accent2"/>
          </a:solidFill>
          <a:ln/>
        </p:spPr>
        <p:style>
          <a:lnRef idx="3">
            <a:schemeClr val="lt1"/>
          </a:lnRef>
          <a:fillRef idx="1">
            <a:schemeClr val="dk1"/>
          </a:fillRef>
          <a:effectRef idx="1">
            <a:schemeClr val="dk1"/>
          </a:effectRef>
          <a:fontRef idx="minor">
            <a:schemeClr val="lt1"/>
          </a:fontRef>
        </p:style>
        <p:txBody>
          <a:bodyPr wrap="square" rtlCol="0">
            <a:spAutoFit/>
          </a:bodyPr>
          <a:lstStyle/>
          <a:p>
            <a:pPr>
              <a:spcBef>
                <a:spcPts val="600"/>
              </a:spcBef>
            </a:pPr>
            <a:r>
              <a:rPr lang="en-US" sz="1600" u="sng" dirty="0" smtClean="0"/>
              <a:t>Applications: </a:t>
            </a:r>
            <a:r>
              <a:rPr lang="en-US" sz="1600" b="0" dirty="0" smtClean="0"/>
              <a:t>Unit dose &amp; prescription labeling</a:t>
            </a:r>
          </a:p>
          <a:p>
            <a:pPr>
              <a:spcBef>
                <a:spcPts val="600"/>
              </a:spcBef>
            </a:pPr>
            <a:r>
              <a:rPr lang="en-US" sz="1600" u="sng" dirty="0" smtClean="0"/>
              <a:t>Audience:</a:t>
            </a:r>
            <a:r>
              <a:rPr lang="en-US" sz="1600" dirty="0" smtClean="0"/>
              <a:t> </a:t>
            </a:r>
            <a:r>
              <a:rPr lang="en-US" sz="1600" b="0" dirty="0" smtClean="0"/>
              <a:t>IT &amp; Laboratory /Medical Management (Buyer), Operations (Influencer)</a:t>
            </a:r>
          </a:p>
          <a:p>
            <a:r>
              <a:rPr lang="en-US" sz="1600" u="sng" dirty="0" smtClean="0"/>
              <a:t>Target Printers: </a:t>
            </a:r>
            <a:r>
              <a:rPr lang="en-US" sz="1600" b="0" dirty="0" smtClean="0"/>
              <a:t>PF8 Desktop, PC41 Desktop, PM4i Mid-Range, PF2/4 Mid-Range, PX4i/PX6i High Performance</a:t>
            </a:r>
          </a:p>
          <a:p>
            <a:r>
              <a:rPr lang="en-US" sz="1600" u="sng" dirty="0" smtClean="0"/>
              <a:t>Media: </a:t>
            </a:r>
            <a:r>
              <a:rPr lang="en-US" sz="1600" b="0" dirty="0" smtClean="0"/>
              <a:t>Duratran II polyester &amp;  clean room polyester label; Duratran II clean room polypropylene label; </a:t>
            </a:r>
            <a:r>
              <a:rPr lang="en-US" sz="1600" b="0" dirty="0" err="1" smtClean="0"/>
              <a:t>Duratherm</a:t>
            </a:r>
            <a:r>
              <a:rPr lang="en-US" sz="1600" b="0" dirty="0" smtClean="0"/>
              <a:t> III paper, permanent &amp; controlled removable label; Duratran S label; Duratran </a:t>
            </a:r>
            <a:r>
              <a:rPr lang="en-US" sz="1600" b="0" dirty="0" err="1" smtClean="0"/>
              <a:t>Kimdura</a:t>
            </a:r>
            <a:r>
              <a:rPr lang="en-US" sz="1600" b="0" dirty="0" smtClean="0"/>
              <a:t> label</a:t>
            </a:r>
            <a:endParaRPr lang="en-US" sz="1600" b="0" u="sng" dirty="0" smtClean="0"/>
          </a:p>
        </p:txBody>
      </p:sp>
      <p:graphicFrame>
        <p:nvGraphicFramePr>
          <p:cNvPr id="6" name="Table 5"/>
          <p:cNvGraphicFramePr>
            <a:graphicFrameLocks noGrp="1"/>
          </p:cNvGraphicFramePr>
          <p:nvPr/>
        </p:nvGraphicFramePr>
        <p:xfrm>
          <a:off x="130640" y="2665509"/>
          <a:ext cx="8737594" cy="3832497"/>
        </p:xfrm>
        <a:graphic>
          <a:graphicData uri="http://schemas.openxmlformats.org/drawingml/2006/table">
            <a:tbl>
              <a:tblPr firstRow="1" bandRow="1">
                <a:tableStyleId>{5C22544A-7EE6-4342-B048-85BDC9FD1C3A}</a:tableStyleId>
              </a:tblPr>
              <a:tblGrid>
                <a:gridCol w="1915874"/>
                <a:gridCol w="6821720"/>
              </a:tblGrid>
              <a:tr h="388257">
                <a:tc>
                  <a:txBody>
                    <a:bodyPr/>
                    <a:lstStyle/>
                    <a:p>
                      <a:r>
                        <a:rPr lang="en-US" sz="1800" dirty="0" smtClean="0">
                          <a:solidFill>
                            <a:schemeClr val="bg1"/>
                          </a:solidFill>
                        </a:rPr>
                        <a:t>Benefit</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dirty="0" smtClean="0">
                          <a:solidFill>
                            <a:schemeClr val="bg1"/>
                          </a:solidFill>
                        </a:rPr>
                        <a:t>Feature</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493486">
                <a:tc>
                  <a:txBody>
                    <a:bodyPr/>
                    <a:lstStyle/>
                    <a:p>
                      <a:pPr>
                        <a:buFont typeface="Arial" pitchFamily="34" charset="0"/>
                        <a:buNone/>
                      </a:pPr>
                      <a:r>
                        <a:rPr kumimoji="0" lang="en-US" sz="1600" b="1" i="0" u="none" strike="noStrike" kern="0" cap="none" spc="0" normalizeH="0" baseline="0" noProof="0" dirty="0" smtClean="0">
                          <a:ln>
                            <a:noFill/>
                          </a:ln>
                          <a:solidFill>
                            <a:schemeClr val="tx1"/>
                          </a:solidFill>
                          <a:effectLst/>
                          <a:uLnTx/>
                          <a:uFillTx/>
                          <a:latin typeface="+mn-lt"/>
                          <a:ea typeface="+mn-ea"/>
                          <a:cs typeface="+mn-cs"/>
                        </a:rPr>
                        <a:t>Increase patient confidentiality &amp; security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I</a:t>
                      </a:r>
                      <a:r>
                        <a:rPr lang="en-US" sz="1600" b="0" kern="1200" dirty="0" err="1" smtClean="0">
                          <a:solidFill>
                            <a:schemeClr val="tx1"/>
                          </a:solidFill>
                          <a:latin typeface="+mn-lt"/>
                          <a:ea typeface="+mn-ea"/>
                          <a:cs typeface="+mn-cs"/>
                        </a:rPr>
                        <a:t>ndustry</a:t>
                      </a:r>
                      <a:r>
                        <a:rPr lang="en-US" sz="1600" b="0" kern="1200" dirty="0" smtClean="0">
                          <a:solidFill>
                            <a:schemeClr val="tx1"/>
                          </a:solidFill>
                          <a:latin typeface="+mn-lt"/>
                          <a:ea typeface="+mn-ea"/>
                          <a:cs typeface="+mn-cs"/>
                        </a:rPr>
                        <a:t> leading network connectivity &amp; security protocols</a:t>
                      </a:r>
                    </a:p>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b="0" kern="1200" dirty="0" smtClean="0">
                          <a:solidFill>
                            <a:schemeClr val="tx1"/>
                          </a:solidFill>
                          <a:latin typeface="+mn-lt"/>
                          <a:ea typeface="+mn-ea"/>
                          <a:cs typeface="+mn-cs"/>
                        </a:rPr>
                        <a:t>Industry’s only CCX and Wi-Fi certified for added security confidence (PM4i,</a:t>
                      </a:r>
                      <a:r>
                        <a:rPr lang="en-US" sz="1600" b="0" kern="1200" baseline="0" dirty="0" smtClean="0">
                          <a:solidFill>
                            <a:schemeClr val="tx1"/>
                          </a:solidFill>
                          <a:latin typeface="+mn-lt"/>
                          <a:ea typeface="+mn-ea"/>
                          <a:cs typeface="+mn-cs"/>
                        </a:rPr>
                        <a:t> PF2/4 and PX4i/6i only)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29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Reduce errors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High quality, long lasting output – small symbols suitable for vials, syringes, ampoules, IV bags, tablets &amp; other forms</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u="sng" dirty="0" smtClean="0"/>
                        <a:t>Media </a:t>
                      </a:r>
                      <a:r>
                        <a:rPr lang="en-US" sz="1600" dirty="0" smtClean="0"/>
                        <a:t>designed to label curved/irregular surfaces across a wide range of applications (such as test tubes and slides) and environments (frozen storage, warming and chemical agents)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6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Implement a worry-free,</a:t>
                      </a:r>
                      <a:r>
                        <a:rPr lang="en-US" sz="1600" b="1" baseline="0" dirty="0" smtClean="0">
                          <a:solidFill>
                            <a:schemeClr val="tx1"/>
                          </a:solidFill>
                        </a:rPr>
                        <a:t> easy to deploy solution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Compatible with hospital networks for easy, seamless deployment</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Highly flexible as additional applications and systems are developed</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solidFill>
                            <a:schemeClr val="tx1"/>
                          </a:solidFill>
                        </a:rPr>
                        <a:t>Free </a:t>
                      </a:r>
                      <a:r>
                        <a:rPr lang="en-US" sz="1600" dirty="0" err="1" smtClean="0">
                          <a:solidFill>
                            <a:schemeClr val="tx1"/>
                          </a:solidFill>
                        </a:rPr>
                        <a:t>printheads</a:t>
                      </a:r>
                      <a:r>
                        <a:rPr lang="en-US" sz="1600" dirty="0" smtClean="0">
                          <a:solidFill>
                            <a:schemeClr val="tx1"/>
                          </a:solidFill>
                        </a:rPr>
                        <a:t> for life with purchase of Intermec printer and media</a:t>
                      </a:r>
                      <a:endParaRPr lang="en-US" sz="1600" dirty="0" smtClean="0"/>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u="none" dirty="0" err="1" smtClean="0">
                          <a:solidFill>
                            <a:srgbClr val="292929"/>
                          </a:solidFill>
                        </a:rPr>
                        <a:t>iFast</a:t>
                      </a:r>
                      <a:r>
                        <a:rPr lang="en-US" sz="1600" b="0" u="none" dirty="0" smtClean="0">
                          <a:solidFill>
                            <a:srgbClr val="292929"/>
                          </a:solidFill>
                        </a:rPr>
                        <a:t> Program – Support team dedicated</a:t>
                      </a:r>
                      <a:r>
                        <a:rPr lang="en-US" sz="1600" b="0" u="none" baseline="0" dirty="0" smtClean="0">
                          <a:solidFill>
                            <a:srgbClr val="292929"/>
                          </a:solidFill>
                        </a:rPr>
                        <a:t> to ensuring easy </a:t>
                      </a:r>
                      <a:r>
                        <a:rPr lang="en-US" sz="1600" b="0" u="none" dirty="0" smtClean="0">
                          <a:solidFill>
                            <a:srgbClr val="292929"/>
                          </a:solidFill>
                        </a:rPr>
                        <a:t>drop-in for any printer language environment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pic>
        <p:nvPicPr>
          <p:cNvPr id="8" name="Picture 12" descr="Media_Healthcare_054.jpg"/>
          <p:cNvPicPr>
            <a:picLocks noChangeAspect="1"/>
          </p:cNvPicPr>
          <p:nvPr/>
        </p:nvPicPr>
        <p:blipFill>
          <a:blip r:embed="rId4" cstate="print"/>
          <a:srcRect/>
          <a:stretch>
            <a:fillRect/>
          </a:stretch>
        </p:blipFill>
        <p:spPr bwMode="auto">
          <a:xfrm>
            <a:off x="7416800" y="580570"/>
            <a:ext cx="1424895" cy="1990508"/>
          </a:xfrm>
          <a:prstGeom prst="rect">
            <a:avLst/>
          </a:prstGeom>
          <a:ln>
            <a:headEnd/>
            <a:tailEnd/>
          </a:ln>
        </p:spPr>
        <p:style>
          <a:lnRef idx="1">
            <a:schemeClr val="accent4"/>
          </a:lnRef>
          <a:fillRef idx="3">
            <a:schemeClr val="accent4"/>
          </a:fillRef>
          <a:effectRef idx="2">
            <a:schemeClr val="accent4"/>
          </a:effectRef>
          <a:fontRef idx="minor">
            <a:schemeClr val="lt1"/>
          </a:fontRef>
        </p:style>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 y="0"/>
            <a:ext cx="8229600" cy="536331"/>
          </a:xfrm>
        </p:spPr>
        <p:txBody>
          <a:bodyPr/>
          <a:lstStyle/>
          <a:p>
            <a:r>
              <a:rPr lang="en-US" sz="2800" dirty="0" smtClean="0"/>
              <a:t>Supply Inventory &amp; Asset Tracking</a:t>
            </a:r>
            <a:endParaRPr lang="en-US" sz="2800" dirty="0"/>
          </a:p>
        </p:txBody>
      </p:sp>
      <p:pic>
        <p:nvPicPr>
          <p:cNvPr id="4" name="Picture 6" descr="Intermec"/>
          <p:cNvPicPr>
            <a:picLocks noChangeAspect="1" noChangeArrowheads="1"/>
          </p:cNvPicPr>
          <p:nvPr/>
        </p:nvPicPr>
        <p:blipFill>
          <a:blip r:embed="rId3" cstate="print"/>
          <a:srcRect/>
          <a:stretch>
            <a:fillRect/>
          </a:stretch>
        </p:blipFill>
        <p:spPr bwMode="auto">
          <a:xfrm>
            <a:off x="7511143" y="6454341"/>
            <a:ext cx="1397000" cy="311150"/>
          </a:xfrm>
          <a:prstGeom prst="rect">
            <a:avLst/>
          </a:prstGeom>
          <a:noFill/>
          <a:ln w="9525">
            <a:noFill/>
            <a:miter lim="800000"/>
            <a:headEnd/>
            <a:tailEnd/>
          </a:ln>
        </p:spPr>
      </p:pic>
      <p:sp>
        <p:nvSpPr>
          <p:cNvPr id="13" name="TextBox 12"/>
          <p:cNvSpPr txBox="1"/>
          <p:nvPr/>
        </p:nvSpPr>
        <p:spPr>
          <a:xfrm>
            <a:off x="159657" y="562307"/>
            <a:ext cx="7489372" cy="1554272"/>
          </a:xfrm>
          <a:prstGeom prst="rect">
            <a:avLst/>
          </a:prstGeom>
          <a:solidFill>
            <a:schemeClr val="accent2"/>
          </a:solidFill>
          <a:ln/>
        </p:spPr>
        <p:style>
          <a:lnRef idx="3">
            <a:schemeClr val="lt1"/>
          </a:lnRef>
          <a:fillRef idx="1">
            <a:schemeClr val="dk1"/>
          </a:fillRef>
          <a:effectRef idx="1">
            <a:schemeClr val="dk1"/>
          </a:effectRef>
          <a:fontRef idx="minor">
            <a:schemeClr val="lt1"/>
          </a:fontRef>
        </p:style>
        <p:txBody>
          <a:bodyPr wrap="square" rtlCol="0">
            <a:spAutoFit/>
          </a:bodyPr>
          <a:lstStyle/>
          <a:p>
            <a:pPr>
              <a:spcBef>
                <a:spcPts val="600"/>
              </a:spcBef>
            </a:pPr>
            <a:r>
              <a:rPr lang="en-US" sz="1600" u="sng" dirty="0" smtClean="0"/>
              <a:t>Applications:  </a:t>
            </a:r>
            <a:r>
              <a:rPr lang="en-US" sz="1600" b="0" dirty="0" smtClean="0"/>
              <a:t>Shipping/receiving, materials &amp; high value equipment labeling</a:t>
            </a:r>
            <a:endParaRPr lang="en-US" sz="1600" b="0" dirty="0" smtClean="0">
              <a:solidFill>
                <a:srgbClr val="000000"/>
              </a:solidFill>
            </a:endParaRPr>
          </a:p>
          <a:p>
            <a:pPr>
              <a:spcBef>
                <a:spcPts val="600"/>
              </a:spcBef>
            </a:pPr>
            <a:r>
              <a:rPr lang="en-US" sz="1600" u="sng" dirty="0" smtClean="0"/>
              <a:t>Audience: </a:t>
            </a:r>
            <a:r>
              <a:rPr lang="en-US" sz="1600" b="0" dirty="0" smtClean="0"/>
              <a:t>IT &amp; Operations (Buyer)</a:t>
            </a:r>
          </a:p>
          <a:p>
            <a:pPr>
              <a:spcBef>
                <a:spcPts val="600"/>
              </a:spcBef>
            </a:pPr>
            <a:r>
              <a:rPr lang="en-US" sz="1600" u="sng" dirty="0" smtClean="0"/>
              <a:t>Target Printers: </a:t>
            </a:r>
            <a:r>
              <a:rPr lang="en-US" sz="1600" b="0" dirty="0" smtClean="0"/>
              <a:t>PD41/42 Commercial, PM4i Mid-Range, PF2/4 Mid-Range, PX4i/PX6i High Performance</a:t>
            </a:r>
          </a:p>
          <a:p>
            <a:pPr>
              <a:spcBef>
                <a:spcPts val="600"/>
              </a:spcBef>
            </a:pPr>
            <a:r>
              <a:rPr lang="en-US" sz="1600" u="sng" dirty="0" smtClean="0"/>
              <a:t>Media</a:t>
            </a:r>
            <a:r>
              <a:rPr lang="en-US" sz="1600" b="0" dirty="0" smtClean="0"/>
              <a:t>: Duratran II Label; Duratran II Gloss Polyester Label; Duratran II </a:t>
            </a:r>
            <a:r>
              <a:rPr lang="en-US" sz="1600" b="0" dirty="0" err="1" smtClean="0"/>
              <a:t>Kimdura</a:t>
            </a:r>
            <a:r>
              <a:rPr lang="en-US" sz="1600" b="0" dirty="0" smtClean="0"/>
              <a:t> Label</a:t>
            </a:r>
            <a:endParaRPr lang="en-US" sz="1600" u="sng" dirty="0" smtClean="0"/>
          </a:p>
        </p:txBody>
      </p:sp>
      <p:graphicFrame>
        <p:nvGraphicFramePr>
          <p:cNvPr id="6" name="Table 5"/>
          <p:cNvGraphicFramePr>
            <a:graphicFrameLocks noGrp="1"/>
          </p:cNvGraphicFramePr>
          <p:nvPr/>
        </p:nvGraphicFramePr>
        <p:xfrm>
          <a:off x="184940" y="2213680"/>
          <a:ext cx="8737594" cy="4564017"/>
        </p:xfrm>
        <a:graphic>
          <a:graphicData uri="http://schemas.openxmlformats.org/drawingml/2006/table">
            <a:tbl>
              <a:tblPr firstRow="1" bandRow="1">
                <a:tableStyleId>{5C22544A-7EE6-4342-B048-85BDC9FD1C3A}</a:tableStyleId>
              </a:tblPr>
              <a:tblGrid>
                <a:gridCol w="1751436"/>
                <a:gridCol w="6986158"/>
              </a:tblGrid>
              <a:tr h="388257">
                <a:tc>
                  <a:txBody>
                    <a:bodyPr/>
                    <a:lstStyle/>
                    <a:p>
                      <a:r>
                        <a:rPr lang="en-US" sz="1800" dirty="0" smtClean="0">
                          <a:solidFill>
                            <a:schemeClr val="bg1"/>
                          </a:solidFill>
                        </a:rPr>
                        <a:t>Benefit</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dirty="0" smtClean="0">
                          <a:solidFill>
                            <a:schemeClr val="bg1"/>
                          </a:solidFill>
                        </a:rPr>
                        <a:t>Feature</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493486">
                <a:tc>
                  <a:txBody>
                    <a:bodyPr/>
                    <a:lstStyle/>
                    <a:p>
                      <a:pPr>
                        <a:buFont typeface="Arial" pitchFamily="34" charset="0"/>
                        <a:buNone/>
                      </a:pPr>
                      <a:r>
                        <a:rPr kumimoji="0" lang="en-US" sz="1600" b="1" i="0" u="none" strike="noStrike" kern="0" cap="none" spc="0" normalizeH="0" baseline="0" noProof="0" dirty="0" smtClean="0">
                          <a:ln>
                            <a:noFill/>
                          </a:ln>
                          <a:solidFill>
                            <a:schemeClr val="tx1"/>
                          </a:solidFill>
                          <a:effectLst/>
                          <a:uLnTx/>
                          <a:uFillTx/>
                          <a:latin typeface="+mn-lt"/>
                          <a:ea typeface="+mn-ea"/>
                          <a:cs typeface="+mn-cs"/>
                        </a:rPr>
                        <a:t>Increase patient confidentiality &amp; security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I</a:t>
                      </a:r>
                      <a:r>
                        <a:rPr lang="en-US" sz="1600" b="0" kern="1200" dirty="0" err="1" smtClean="0">
                          <a:solidFill>
                            <a:schemeClr val="tx1"/>
                          </a:solidFill>
                          <a:latin typeface="+mn-lt"/>
                          <a:ea typeface="+mn-ea"/>
                          <a:cs typeface="+mn-cs"/>
                        </a:rPr>
                        <a:t>ndustry’s</a:t>
                      </a:r>
                      <a:r>
                        <a:rPr lang="en-US" sz="1600" b="0" kern="1200" dirty="0" smtClean="0">
                          <a:solidFill>
                            <a:schemeClr val="tx1"/>
                          </a:solidFill>
                          <a:latin typeface="+mn-lt"/>
                          <a:ea typeface="+mn-ea"/>
                          <a:cs typeface="+mn-cs"/>
                        </a:rPr>
                        <a:t> leading network connectivity &amp; security protocols</a:t>
                      </a:r>
                    </a:p>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b="0" kern="1200" dirty="0" smtClean="0">
                          <a:solidFill>
                            <a:schemeClr val="tx1"/>
                          </a:solidFill>
                          <a:latin typeface="+mn-lt"/>
                          <a:ea typeface="+mn-ea"/>
                          <a:cs typeface="+mn-cs"/>
                        </a:rPr>
                        <a:t>Industry’s only CCX and Wi-Fi certified for added security confidence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29224">
                <a:tc>
                  <a:txBody>
                    <a:bodyPr/>
                    <a:lstStyle/>
                    <a:p>
                      <a:pPr>
                        <a:buFont typeface="Arial" pitchFamily="34" charset="0"/>
                        <a:buNone/>
                      </a:pPr>
                      <a:r>
                        <a:rPr lang="en-US" sz="1600" b="1" dirty="0" smtClean="0">
                          <a:solidFill>
                            <a:schemeClr val="tx1"/>
                          </a:solidFill>
                        </a:rPr>
                        <a:t>Reduce errors,</a:t>
                      </a:r>
                      <a:r>
                        <a:rPr lang="en-US" sz="1600" b="1" baseline="0" dirty="0" smtClean="0">
                          <a:solidFill>
                            <a:schemeClr val="tx1"/>
                          </a:solidFill>
                        </a:rPr>
                        <a:t> streamline processes &amp; reduce TCO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dirty="0" smtClean="0"/>
                        <a:t>Smart printers – can direct a user’s actions; interact with other devices &amp; applications; eliminate the need for host PC</a:t>
                      </a:r>
                    </a:p>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dirty="0" smtClean="0"/>
                        <a:t>Designed for</a:t>
                      </a:r>
                      <a:r>
                        <a:rPr lang="en-US" sz="1600" baseline="0" dirty="0" smtClean="0"/>
                        <a:t> </a:t>
                      </a:r>
                      <a:r>
                        <a:rPr lang="en-US" sz="1600" dirty="0" smtClean="0"/>
                        <a:t>quick and easy media loading</a:t>
                      </a:r>
                    </a:p>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b="1" u="sng" dirty="0" smtClean="0"/>
                        <a:t>Media</a:t>
                      </a:r>
                      <a:r>
                        <a:rPr lang="en-US" sz="1600" dirty="0" smtClean="0"/>
                        <a:t> designed to remain firmly affixed and readable even after repeatedly enduring common sterilization methods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6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Implement a worry-free,</a:t>
                      </a:r>
                      <a:r>
                        <a:rPr lang="en-US" sz="1600" b="1" baseline="0" dirty="0" smtClean="0">
                          <a:solidFill>
                            <a:schemeClr val="tx1"/>
                          </a:solidFill>
                        </a:rPr>
                        <a:t>  easy to deploy solution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Proven track record of producing high quality labels for tracking as well as permanent automatic identification</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All-in-one programming languages enable quick deployment</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err="1" smtClean="0">
                          <a:solidFill>
                            <a:schemeClr val="tx1"/>
                          </a:solidFill>
                        </a:rPr>
                        <a:t>Printhead</a:t>
                      </a:r>
                      <a:r>
                        <a:rPr lang="en-US" sz="1600" dirty="0" smtClean="0">
                          <a:solidFill>
                            <a:schemeClr val="tx1"/>
                          </a:solidFill>
                        </a:rPr>
                        <a:t> can be easily replaced without tools; free </a:t>
                      </a:r>
                      <a:r>
                        <a:rPr lang="en-US" sz="1600" dirty="0" err="1" smtClean="0">
                          <a:solidFill>
                            <a:schemeClr val="tx1"/>
                          </a:solidFill>
                        </a:rPr>
                        <a:t>printheads</a:t>
                      </a:r>
                      <a:r>
                        <a:rPr lang="en-US" sz="1600" dirty="0" smtClean="0">
                          <a:solidFill>
                            <a:schemeClr val="tx1"/>
                          </a:solidFill>
                        </a:rPr>
                        <a:t> for life with purchase of Intermec printer and media</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err="1" smtClean="0"/>
                        <a:t>PrintSet</a:t>
                      </a:r>
                      <a:r>
                        <a:rPr lang="en-US" sz="1600" dirty="0" smtClean="0"/>
                        <a:t> configuration tool for fast set-up and upgrades</a:t>
                      </a:r>
                      <a:r>
                        <a:rPr lang="en-US" sz="1600" b="0" u="none" dirty="0" smtClean="0">
                          <a:solidFill>
                            <a:schemeClr val="tx1"/>
                          </a:solidFill>
                        </a:rPr>
                        <a:t> </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u="none" dirty="0" err="1" smtClean="0">
                          <a:solidFill>
                            <a:srgbClr val="292929"/>
                          </a:solidFill>
                        </a:rPr>
                        <a:t>iFast</a:t>
                      </a:r>
                      <a:r>
                        <a:rPr lang="en-US" sz="1600" b="0" u="none" dirty="0" smtClean="0">
                          <a:solidFill>
                            <a:srgbClr val="292929"/>
                          </a:solidFill>
                        </a:rPr>
                        <a:t> Program – Support team dedicated</a:t>
                      </a:r>
                      <a:r>
                        <a:rPr lang="en-US" sz="1600" b="0" u="none" baseline="0" dirty="0" smtClean="0">
                          <a:solidFill>
                            <a:srgbClr val="292929"/>
                          </a:solidFill>
                        </a:rPr>
                        <a:t> to ensuring easy </a:t>
                      </a:r>
                      <a:r>
                        <a:rPr lang="en-US" sz="1600" b="0" u="none" dirty="0" smtClean="0">
                          <a:solidFill>
                            <a:srgbClr val="292929"/>
                          </a:solidFill>
                        </a:rPr>
                        <a:t>drop-in for any printer language environment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pic>
        <p:nvPicPr>
          <p:cNvPr id="8" name="Picture 7" descr="Thumb_Hospital_768.jpg"/>
          <p:cNvPicPr>
            <a:picLocks noChangeAspect="1"/>
          </p:cNvPicPr>
          <p:nvPr/>
        </p:nvPicPr>
        <p:blipFill>
          <a:blip r:embed="rId4" cstate="print"/>
          <a:stretch>
            <a:fillRect/>
          </a:stretch>
        </p:blipFill>
        <p:spPr>
          <a:xfrm>
            <a:off x="7765144" y="551543"/>
            <a:ext cx="1143000" cy="1589228"/>
          </a:xfrm>
          <a:prstGeom prst="rect">
            <a:avLst/>
          </a:prstGeom>
          <a:ln>
            <a:solidFill>
              <a:schemeClr val="tx2"/>
            </a:solidFill>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6"/>
          <p:cNvSpPr>
            <a:spLocks noChangeArrowheads="1"/>
          </p:cNvSpPr>
          <p:nvPr/>
        </p:nvSpPr>
        <p:spPr bwMode="auto">
          <a:xfrm>
            <a:off x="1146629" y="6088828"/>
            <a:ext cx="6183086" cy="573228"/>
          </a:xfrm>
          <a:prstGeom prst="roundRect">
            <a:avLst>
              <a:gd name="adj" fmla="val 3185"/>
            </a:avLst>
          </a:prstGeom>
          <a:gradFill rotWithShape="1">
            <a:gsLst>
              <a:gs pos="0">
                <a:srgbClr val="DD6000"/>
              </a:gs>
              <a:gs pos="100000">
                <a:srgbClr val="E99A5D"/>
              </a:gs>
            </a:gsLst>
            <a:path path="rect">
              <a:fillToRect r="100000" b="100000"/>
            </a:path>
          </a:gradFill>
          <a:ln w="6350">
            <a:solidFill>
              <a:schemeClr val="bg1"/>
            </a:solidFill>
            <a:round/>
            <a:headEnd/>
            <a:tailEnd/>
          </a:ln>
        </p:spPr>
        <p:txBody>
          <a:bodyPr wrap="none" anchor="ctr"/>
          <a:lstStyle/>
          <a:p>
            <a:endParaRPr lang="en-US" sz="2000"/>
          </a:p>
        </p:txBody>
      </p:sp>
      <p:pic>
        <p:nvPicPr>
          <p:cNvPr id="4100" name="Picture 6" descr="Intermec"/>
          <p:cNvPicPr>
            <a:picLocks noChangeAspect="1" noChangeArrowheads="1"/>
          </p:cNvPicPr>
          <p:nvPr/>
        </p:nvPicPr>
        <p:blipFill>
          <a:blip r:embed="rId3" cstate="print"/>
          <a:srcRect/>
          <a:stretch>
            <a:fillRect/>
          </a:stretch>
        </p:blipFill>
        <p:spPr bwMode="auto">
          <a:xfrm>
            <a:off x="7467600" y="6248400"/>
            <a:ext cx="1397000" cy="311150"/>
          </a:xfrm>
          <a:prstGeom prst="rect">
            <a:avLst/>
          </a:prstGeom>
          <a:noFill/>
          <a:ln w="9525">
            <a:noFill/>
            <a:miter lim="800000"/>
            <a:headEnd/>
            <a:tailEnd/>
          </a:ln>
        </p:spPr>
      </p:pic>
      <p:sp>
        <p:nvSpPr>
          <p:cNvPr id="4101"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12" name="Rectangle 11"/>
          <p:cNvSpPr/>
          <p:nvPr/>
        </p:nvSpPr>
        <p:spPr>
          <a:xfrm>
            <a:off x="167041" y="137118"/>
            <a:ext cx="5682966" cy="523220"/>
          </a:xfrm>
          <a:prstGeom prst="rect">
            <a:avLst/>
          </a:prstGeom>
        </p:spPr>
        <p:txBody>
          <a:bodyPr wrap="none">
            <a:spAutoFit/>
          </a:bodyPr>
          <a:lstStyle/>
          <a:p>
            <a:pPr indent="-571500" eaLnBrk="0" hangingPunct="0">
              <a:spcBef>
                <a:spcPct val="20000"/>
              </a:spcBef>
              <a:buSzPct val="200000"/>
            </a:pPr>
            <a:r>
              <a:rPr lang="en-US" sz="2800" dirty="0" smtClean="0">
                <a:solidFill>
                  <a:srgbClr val="FF0000"/>
                </a:solidFill>
                <a:latin typeface="+mj-lt"/>
                <a:ea typeface="+mj-ea"/>
                <a:cs typeface="+mj-cs"/>
              </a:rPr>
              <a:t>New! </a:t>
            </a:r>
            <a:r>
              <a:rPr lang="en-US" sz="2800" dirty="0" smtClean="0">
                <a:latin typeface="+mj-lt"/>
                <a:ea typeface="+mj-ea"/>
                <a:cs typeface="+mj-cs"/>
              </a:rPr>
              <a:t>Healthcare Collateral and Tools</a:t>
            </a:r>
          </a:p>
        </p:txBody>
      </p:sp>
      <p:sp>
        <p:nvSpPr>
          <p:cNvPr id="13" name="Rectangle 12"/>
          <p:cNvSpPr/>
          <p:nvPr/>
        </p:nvSpPr>
        <p:spPr>
          <a:xfrm>
            <a:off x="537050" y="6342731"/>
            <a:ext cx="7416782" cy="338554"/>
          </a:xfrm>
          <a:prstGeom prst="rect">
            <a:avLst/>
          </a:prstGeom>
          <a:noFill/>
          <a:ln>
            <a:noFill/>
          </a:ln>
          <a:effectLst/>
          <a:scene3d>
            <a:camera prst="orthographicFront"/>
            <a:lightRig rig="threePt" dir="t"/>
          </a:scene3d>
          <a:sp3d extrusionH="76200">
            <a:extrusionClr>
              <a:schemeClr val="bg1"/>
            </a:extrusionClr>
          </a:sp3d>
        </p:spPr>
        <p:txBody>
          <a:bodyPr wrap="square">
            <a:spAutoFit/>
          </a:bodyPr>
          <a:lstStyle/>
          <a:p>
            <a:pPr indent="-571500" algn="ctr" eaLnBrk="0" hangingPunct="0">
              <a:spcBef>
                <a:spcPct val="20000"/>
              </a:spcBef>
              <a:buSzPct val="200000"/>
            </a:pPr>
            <a:r>
              <a:rPr lang="en-US" sz="1600" b="0" dirty="0" smtClean="0">
                <a:latin typeface="Calibri" pitchFamily="34" charset="0"/>
              </a:rPr>
              <a:t>For  Your Customers: www.Intermec.com/solutions/healthcare</a:t>
            </a:r>
          </a:p>
        </p:txBody>
      </p:sp>
      <p:sp>
        <p:nvSpPr>
          <p:cNvPr id="9" name="Rectangle 8"/>
          <p:cNvSpPr/>
          <p:nvPr/>
        </p:nvSpPr>
        <p:spPr>
          <a:xfrm>
            <a:off x="515282" y="6073205"/>
            <a:ext cx="7416782" cy="338554"/>
          </a:xfrm>
          <a:prstGeom prst="rect">
            <a:avLst/>
          </a:prstGeom>
          <a:noFill/>
          <a:ln>
            <a:noFill/>
          </a:ln>
        </p:spPr>
        <p:txBody>
          <a:bodyPr wrap="square">
            <a:spAutoFit/>
          </a:bodyPr>
          <a:lstStyle/>
          <a:p>
            <a:pPr indent="-571500" algn="ctr" eaLnBrk="0" hangingPunct="0">
              <a:spcBef>
                <a:spcPct val="20000"/>
              </a:spcBef>
              <a:buSzPct val="200000"/>
            </a:pPr>
            <a:r>
              <a:rPr lang="en-US" sz="1600" b="0" dirty="0" smtClean="0">
                <a:latin typeface="Calibri" pitchFamily="34" charset="0"/>
              </a:rPr>
              <a:t>For  Partners: </a:t>
            </a:r>
            <a:r>
              <a:rPr lang="en-US" sz="1600" b="0" dirty="0" err="1" smtClean="0">
                <a:latin typeface="Calibri" pitchFamily="34" charset="0"/>
              </a:rPr>
              <a:t>INsider</a:t>
            </a:r>
            <a:r>
              <a:rPr lang="en-US" sz="1600" b="0" dirty="0" smtClean="0">
                <a:latin typeface="Calibri" pitchFamily="34" charset="0"/>
              </a:rPr>
              <a:t>&gt;&gt;Vertical Focus&gt;&gt;Healthcare</a:t>
            </a:r>
          </a:p>
        </p:txBody>
      </p:sp>
      <p:graphicFrame>
        <p:nvGraphicFramePr>
          <p:cNvPr id="17" name="Content Placeholder 3"/>
          <p:cNvGraphicFramePr>
            <a:graphicFrameLocks/>
          </p:cNvGraphicFramePr>
          <p:nvPr/>
        </p:nvGraphicFramePr>
        <p:xfrm>
          <a:off x="312835" y="724931"/>
          <a:ext cx="8457108" cy="5152247"/>
        </p:xfrm>
        <a:graphic>
          <a:graphicData uri="http://schemas.openxmlformats.org/drawingml/2006/table">
            <a:tbl>
              <a:tblPr firstRow="1" bandRow="1">
                <a:tableStyleId>{775DCB02-9BB8-47FD-8907-85C794F793BA}</a:tableStyleId>
              </a:tblPr>
              <a:tblGrid>
                <a:gridCol w="3866859"/>
                <a:gridCol w="1683224"/>
                <a:gridCol w="1097278"/>
                <a:gridCol w="1809747"/>
              </a:tblGrid>
              <a:tr h="393862">
                <a:tc>
                  <a:txBody>
                    <a:bodyPr/>
                    <a:lstStyle/>
                    <a:p>
                      <a:pPr algn="ctr" fontAlgn="b"/>
                      <a:r>
                        <a:rPr lang="en-US" sz="1400" b="1" i="0" u="none" strike="noStrike" dirty="0" smtClean="0">
                          <a:solidFill>
                            <a:schemeClr val="bg1"/>
                          </a:solidFill>
                          <a:latin typeface="Calibri"/>
                        </a:rPr>
                        <a:t>APPLICATION</a:t>
                      </a:r>
                      <a:endParaRPr lang="en-US"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c gridSpan="3">
                  <a:txBody>
                    <a:bodyPr/>
                    <a:lstStyle/>
                    <a:p>
                      <a:pPr algn="ctr" fontAlgn="b"/>
                      <a:r>
                        <a:rPr lang="en-US" sz="1400" b="1" i="0" u="none" strike="noStrike" dirty="0" smtClean="0">
                          <a:solidFill>
                            <a:schemeClr val="bg1"/>
                          </a:solidFill>
                          <a:latin typeface="Calibri"/>
                        </a:rPr>
                        <a:t>TOOLS</a:t>
                      </a:r>
                      <a:endParaRPr lang="en-US"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c hMerge="1">
                  <a:txBody>
                    <a:bodyPr/>
                    <a:lstStyle/>
                    <a:p>
                      <a:endParaRPr lang="en-US"/>
                    </a:p>
                  </a:txBody>
                  <a:tcPr/>
                </a:tc>
                <a:tc hMerge="1">
                  <a:txBody>
                    <a:bodyPr/>
                    <a:lstStyle/>
                    <a:p>
                      <a:endParaRPr lang="en-US"/>
                    </a:p>
                  </a:txBody>
                  <a:tcPr/>
                </a:tc>
              </a:tr>
              <a:tr h="393862">
                <a:tc>
                  <a:txBody>
                    <a:bodyPr/>
                    <a:lstStyle/>
                    <a:p>
                      <a:pPr algn="ctr" fontAlgn="b"/>
                      <a:r>
                        <a:rPr lang="en-US" sz="1400" b="1" i="0" u="none" strike="noStrike" dirty="0" smtClean="0">
                          <a:solidFill>
                            <a:schemeClr val="tx1"/>
                          </a:solidFill>
                          <a:latin typeface="Calibri"/>
                        </a:rPr>
                        <a:t>Overall Healthcare</a:t>
                      </a:r>
                      <a:r>
                        <a:rPr lang="en-US" sz="1400" b="1" i="0" u="none" strike="noStrike" baseline="0" dirty="0" smtClean="0">
                          <a:solidFill>
                            <a:schemeClr val="tx1"/>
                          </a:solidFill>
                          <a:latin typeface="Calibri"/>
                        </a:rPr>
                        <a:t> Segment</a:t>
                      </a:r>
                      <a:endParaRPr lang="en-US" sz="14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fontAlgn="b">
                        <a:spcBef>
                          <a:spcPts val="600"/>
                        </a:spcBef>
                        <a:buFont typeface="Wingdings" pitchFamily="2" charset="2"/>
                        <a:buChar char="ü"/>
                      </a:pPr>
                      <a:r>
                        <a:rPr lang="en-US" sz="1200" b="1" i="0" u="none" strike="noStrike" dirty="0" smtClean="0">
                          <a:solidFill>
                            <a:schemeClr val="tx1"/>
                          </a:solidFill>
                          <a:latin typeface="Calibri"/>
                        </a:rPr>
                        <a:t> </a:t>
                      </a:r>
                      <a:r>
                        <a:rPr lang="en-US" sz="1200" b="0" i="0" u="none" strike="noStrike" dirty="0" smtClean="0">
                          <a:solidFill>
                            <a:schemeClr val="tx1"/>
                          </a:solidFill>
                          <a:latin typeface="Calibri"/>
                        </a:rPr>
                        <a:t>Solutions brochure</a:t>
                      </a:r>
                    </a:p>
                    <a:p>
                      <a:pPr algn="ctr" fontAlgn="b">
                        <a:spcBef>
                          <a:spcPts val="600"/>
                        </a:spcBef>
                        <a:buFont typeface="Wingdings" pitchFamily="2" charset="2"/>
                        <a:buChar char="ü"/>
                      </a:pPr>
                      <a:r>
                        <a:rPr lang="en-US" sz="1200" b="0" i="0" u="none" strike="noStrike" dirty="0" smtClean="0">
                          <a:solidFill>
                            <a:schemeClr val="tx1"/>
                          </a:solidFill>
                          <a:latin typeface="Calibri"/>
                        </a:rPr>
                        <a:t> At-a-Glance</a:t>
                      </a:r>
                    </a:p>
                    <a:p>
                      <a:pPr algn="ctr" fontAlgn="b">
                        <a:spcBef>
                          <a:spcPts val="600"/>
                        </a:spcBef>
                        <a:buFont typeface="Wingdings" pitchFamily="2" charset="2"/>
                        <a:buChar char="ü"/>
                      </a:pPr>
                      <a:r>
                        <a:rPr lang="en-US" sz="1200" b="0" i="0" u="none" strike="noStrike" dirty="0" smtClean="0">
                          <a:solidFill>
                            <a:schemeClr val="tx1"/>
                          </a:solidFill>
                          <a:latin typeface="Calibri"/>
                        </a:rPr>
                        <a:t> Sales Presentation</a:t>
                      </a:r>
                      <a:endParaRPr lang="en-US" sz="12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1400" b="1" i="0" u="none" strike="noStrike" dirty="0">
                        <a:solidFill>
                          <a:srgbClr val="000000"/>
                        </a:solidFill>
                        <a:latin typeface="Calibri"/>
                      </a:endParaRPr>
                    </a:p>
                  </a:txBody>
                  <a:tcPr marL="9525" marR="9525" marT="9525" marB="0" anchor="ctr"/>
                </a:tc>
                <a:tc hMerge="1">
                  <a:txBody>
                    <a:bodyPr/>
                    <a:lstStyle/>
                    <a:p>
                      <a:pPr algn="ctr" fontAlgn="b"/>
                      <a:endParaRPr lang="en-US" sz="1400" b="1" i="0" u="none" strike="noStrike" dirty="0">
                        <a:solidFill>
                          <a:srgbClr val="000000"/>
                        </a:solidFill>
                        <a:latin typeface="Calibri"/>
                      </a:endParaRPr>
                    </a:p>
                  </a:txBody>
                  <a:tcPr marL="9525" marR="9525" marT="9525" marB="0" anchor="ctr"/>
                </a:tc>
              </a:tr>
              <a:tr h="516251">
                <a:tc>
                  <a:txBody>
                    <a:bodyPr/>
                    <a:lstStyle/>
                    <a:p>
                      <a:pPr algn="ctr" fontAlgn="b"/>
                      <a:endParaRPr lang="en-US" sz="1100" b="0" i="0" u="none" strike="noStrike" dirty="0">
                        <a:solidFill>
                          <a:schemeClr val="bg1"/>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c>
                  <a:txBody>
                    <a:bodyPr/>
                    <a:lstStyle/>
                    <a:p>
                      <a:pPr algn="ctr" fontAlgn="b"/>
                      <a:r>
                        <a:rPr lang="en-US" sz="1400" b="1" i="0" u="none" strike="noStrike" dirty="0" smtClean="0">
                          <a:solidFill>
                            <a:schemeClr val="bg1"/>
                          </a:solidFill>
                          <a:latin typeface="Calibri"/>
                        </a:rPr>
                        <a:t>White Papers:</a:t>
                      </a:r>
                      <a:endParaRPr lang="en-US"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c>
                  <a:txBody>
                    <a:bodyPr/>
                    <a:lstStyle/>
                    <a:p>
                      <a:pPr algn="ctr" fontAlgn="b"/>
                      <a:r>
                        <a:rPr lang="en-US" sz="1400" b="1" i="0" u="none" strike="noStrike" dirty="0" smtClean="0">
                          <a:solidFill>
                            <a:schemeClr val="bg1"/>
                          </a:solidFill>
                          <a:latin typeface="Calibri"/>
                        </a:rPr>
                        <a:t>Printer </a:t>
                      </a:r>
                    </a:p>
                    <a:p>
                      <a:pPr algn="ctr" fontAlgn="b"/>
                      <a:r>
                        <a:rPr lang="en-US" sz="1400" b="1" i="0" u="none" strike="noStrike" dirty="0" smtClean="0">
                          <a:solidFill>
                            <a:schemeClr val="bg1"/>
                          </a:solidFill>
                          <a:latin typeface="Calibri"/>
                        </a:rPr>
                        <a:t>Case Studies:</a:t>
                      </a:r>
                      <a:endParaRPr lang="en-US"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c>
                  <a:txBody>
                    <a:bodyPr/>
                    <a:lstStyle/>
                    <a:p>
                      <a:pPr algn="ctr" fontAlgn="b"/>
                      <a:r>
                        <a:rPr lang="en-US" sz="1400" b="1" i="0" u="none" strike="noStrike" dirty="0" smtClean="0">
                          <a:solidFill>
                            <a:schemeClr val="bg1"/>
                          </a:solidFill>
                          <a:latin typeface="Calibri"/>
                        </a:rPr>
                        <a:t>Printer Media Application Briefs:</a:t>
                      </a:r>
                      <a:endParaRPr lang="en-US"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r>
              <a:tr h="518196">
                <a:tc>
                  <a:txBody>
                    <a:bodyPr/>
                    <a:lstStyle/>
                    <a:p>
                      <a:pPr algn="ctr" fontAlgn="b"/>
                      <a:r>
                        <a:rPr lang="en-US" sz="1400" b="1" u="none" strike="noStrike" dirty="0"/>
                        <a:t>Patient </a:t>
                      </a:r>
                      <a:r>
                        <a:rPr lang="en-US" sz="1400" b="1" u="none" strike="noStrike" dirty="0" smtClean="0"/>
                        <a:t>Tracking/Administration</a:t>
                      </a:r>
                    </a:p>
                    <a:p>
                      <a:pPr algn="ctr" fontAlgn="b"/>
                      <a:r>
                        <a:rPr lang="en-US" sz="1200" u="none" strike="noStrike" dirty="0" smtClean="0"/>
                        <a:t>(patient ID/wristbands</a:t>
                      </a:r>
                      <a:r>
                        <a:rPr lang="en-US" sz="1200" u="none" strike="noStrike" baseline="0" dirty="0" smtClean="0"/>
                        <a:t>)</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marL="0" indent="0" algn="ctr">
                        <a:lnSpc>
                          <a:spcPct val="90000"/>
                        </a:lnSpc>
                        <a:spcBef>
                          <a:spcPts val="600"/>
                        </a:spcBef>
                        <a:buFont typeface="Wingdings" pitchFamily="2" charset="2"/>
                        <a:buChar char="ü"/>
                      </a:pPr>
                      <a:r>
                        <a:rPr lang="en-US" sz="1200" b="0" kern="1200" dirty="0" smtClean="0">
                          <a:solidFill>
                            <a:schemeClr val="dk1"/>
                          </a:solidFill>
                          <a:latin typeface="+mn-lt"/>
                          <a:ea typeface="+mn-ea"/>
                          <a:cs typeface="+mn-cs"/>
                        </a:rPr>
                        <a:t> Improve Patient Safety With a Quality Wristband Solution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buFont typeface="Wingdings" pitchFamily="2" charset="2"/>
                        <a:buChar char="ü"/>
                      </a:pPr>
                      <a:r>
                        <a:rPr lang="en-US" sz="1200" b="0" u="none" strike="noStrike" dirty="0" smtClean="0"/>
                        <a:t> Wristbands</a:t>
                      </a:r>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r>
              <a:tr h="516251">
                <a:tc>
                  <a:txBody>
                    <a:bodyPr/>
                    <a:lstStyle/>
                    <a:p>
                      <a:pPr algn="ctr" fontAlgn="b"/>
                      <a:r>
                        <a:rPr lang="en-US" sz="1400" b="1" u="none" strike="noStrike" dirty="0"/>
                        <a:t>Point of </a:t>
                      </a:r>
                      <a:r>
                        <a:rPr lang="en-US" sz="1400" b="1" u="none" strike="noStrike" dirty="0" smtClean="0"/>
                        <a:t>Care/Bedside </a:t>
                      </a:r>
                    </a:p>
                    <a:p>
                      <a:pPr algn="ctr" fontAlgn="b"/>
                      <a:r>
                        <a:rPr lang="en-US" sz="1200" u="none" strike="noStrike" dirty="0" smtClean="0"/>
                        <a:t>(specimen,</a:t>
                      </a:r>
                      <a:r>
                        <a:rPr lang="en-US" sz="1200" u="none" strike="noStrike" baseline="0" dirty="0" smtClean="0"/>
                        <a:t> diet, in-home care)</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Font typeface="Wingdings" pitchFamily="2" charset="2"/>
                        <a:buChar char="ü"/>
                      </a:pPr>
                      <a:r>
                        <a:rPr lang="en-US" sz="1200" b="0" kern="1200" dirty="0" smtClean="0">
                          <a:solidFill>
                            <a:schemeClr val="dk1"/>
                          </a:solidFill>
                          <a:latin typeface="+mn-lt"/>
                          <a:ea typeface="+mn-ea"/>
                          <a:cs typeface="+mn-cs"/>
                        </a:rPr>
                        <a:t> Using Bedside Labeling to Reduce Errors and Improve Efficiency</a:t>
                      </a:r>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Font typeface="Wingdings" pitchFamily="2" charset="2"/>
                        <a:buChar char="ü"/>
                      </a:pPr>
                      <a:r>
                        <a:rPr lang="en-US" sz="1200" b="0" u="none" strike="noStrike" dirty="0" smtClean="0"/>
                        <a:t> Mobile Sample Labeling</a:t>
                      </a:r>
                    </a:p>
                    <a:p>
                      <a:pPr algn="ctr" fontAlgn="b">
                        <a:buFont typeface="Wingdings" pitchFamily="2" charset="2"/>
                        <a:buChar char="ü"/>
                      </a:pPr>
                      <a:r>
                        <a:rPr lang="en-US" sz="1200" b="0" u="none" strike="noStrike" dirty="0" smtClean="0"/>
                        <a:t> Blood Bag Labeling</a:t>
                      </a:r>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538">
                <a:tc>
                  <a:txBody>
                    <a:bodyPr/>
                    <a:lstStyle/>
                    <a:p>
                      <a:pPr algn="ctr" fontAlgn="b"/>
                      <a:r>
                        <a:rPr lang="en-US" sz="1400" b="1" u="none" strike="noStrike" dirty="0"/>
                        <a:t>Security &amp; </a:t>
                      </a:r>
                      <a:r>
                        <a:rPr lang="en-US" sz="1400" b="1" u="none" strike="noStrike" dirty="0" smtClean="0"/>
                        <a:t>Records</a:t>
                      </a:r>
                    </a:p>
                    <a:p>
                      <a:pPr algn="ctr" fontAlgn="b"/>
                      <a:r>
                        <a:rPr lang="en-US" sz="1200" u="none" strike="noStrike" dirty="0" smtClean="0"/>
                        <a:t>(patient, medical records)</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buFont typeface="Wingdings" pitchFamily="2" charset="2"/>
                        <a:buNone/>
                      </a:pPr>
                      <a:r>
                        <a:rPr lang="en-US" sz="1200" b="1" u="none" strike="noStrike" dirty="0" smtClean="0"/>
                        <a:t>Coming Soon</a:t>
                      </a:r>
                      <a:r>
                        <a:rPr lang="en-US" sz="1200" b="1" u="none" strike="noStrike" dirty="0"/>
                        <a:t> </a:t>
                      </a:r>
                      <a:endParaRPr lang="en-US" sz="12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r>
              <a:tr h="516251">
                <a:tc>
                  <a:txBody>
                    <a:bodyPr/>
                    <a:lstStyle/>
                    <a:p>
                      <a:pPr algn="ctr" fontAlgn="b"/>
                      <a:r>
                        <a:rPr lang="en-US" sz="1400" b="1" u="none" strike="noStrike" dirty="0"/>
                        <a:t>Pharmacy Labeling</a:t>
                      </a:r>
                      <a:r>
                        <a:rPr lang="en-US" sz="1400" u="none" strike="noStrike" dirty="0"/>
                        <a:t> </a:t>
                      </a:r>
                      <a:endParaRPr lang="en-US" sz="1400" u="none" strike="noStrike" dirty="0" smtClean="0"/>
                    </a:p>
                    <a:p>
                      <a:pPr algn="ctr" fontAlgn="b"/>
                      <a:r>
                        <a:rPr lang="en-US" sz="1200" u="none" strike="noStrike" dirty="0" smtClean="0"/>
                        <a:t>(</a:t>
                      </a:r>
                      <a:r>
                        <a:rPr lang="en-US" sz="1200" u="none" strike="noStrike" dirty="0"/>
                        <a:t>unit dose &amp; prescription)</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smtClean="0">
                          <a:solidFill>
                            <a:srgbClr val="000000"/>
                          </a:solidFill>
                          <a:latin typeface="Calibri"/>
                        </a:rPr>
                        <a:t>Coming Soon</a:t>
                      </a:r>
                      <a:endParaRPr lang="en-US" sz="12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Font typeface="Wingdings" pitchFamily="2" charset="2"/>
                        <a:buChar char="ü"/>
                      </a:pPr>
                      <a:r>
                        <a:rPr lang="en-US" sz="1200" b="0" u="none" strike="noStrike" dirty="0" smtClean="0"/>
                        <a:t> Massachusetts General </a:t>
                      </a:r>
                      <a:r>
                        <a:rPr lang="en-US" sz="1200" b="0" u="none" strike="noStrike" dirty="0" smtClean="0"/>
                        <a:t>Hospital</a:t>
                      </a:r>
                    </a:p>
                    <a:p>
                      <a:pPr algn="ctr" fontAlgn="b">
                        <a:buFont typeface="Wingdings" pitchFamily="2" charset="2"/>
                        <a:buChar char="ü"/>
                      </a:pPr>
                      <a:r>
                        <a:rPr lang="en-US" sz="1200" b="0" u="none" strike="noStrike" dirty="0" smtClean="0"/>
                        <a:t> </a:t>
                      </a:r>
                      <a:r>
                        <a:rPr lang="en-US" sz="1200" b="0" u="none" strike="noStrike" dirty="0" err="1" smtClean="0"/>
                        <a:t>Denco</a:t>
                      </a:r>
                      <a:r>
                        <a:rPr lang="en-US" sz="1200" b="0" u="none" strike="noStrike" baseline="0" dirty="0" smtClean="0"/>
                        <a:t> Data</a:t>
                      </a:r>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b">
                        <a:buFont typeface="Wingdings" pitchFamily="2" charset="2"/>
                        <a:buChar char="ü"/>
                      </a:pPr>
                      <a:r>
                        <a:rPr lang="en-US" sz="1200" b="0" u="none" strike="noStrike" dirty="0" smtClean="0"/>
                        <a:t> Pill Bottle Labeling</a:t>
                      </a:r>
                    </a:p>
                    <a:p>
                      <a:pPr marL="0" indent="0" algn="ctr" fontAlgn="b">
                        <a:buFont typeface="Wingdings" pitchFamily="2" charset="2"/>
                        <a:buChar char="ü"/>
                      </a:pPr>
                      <a:r>
                        <a:rPr lang="en-US" sz="1200" b="0" u="none" strike="noStrike" dirty="0" smtClean="0"/>
                        <a:t> Pharmaceutical /Biotech Labeling</a:t>
                      </a:r>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6251">
                <a:tc>
                  <a:txBody>
                    <a:bodyPr/>
                    <a:lstStyle/>
                    <a:p>
                      <a:pPr algn="ctr" fontAlgn="b"/>
                      <a:r>
                        <a:rPr lang="en-US" sz="1400" b="1" u="none" strike="noStrike" dirty="0" smtClean="0"/>
                        <a:t>Laboratory</a:t>
                      </a:r>
                    </a:p>
                    <a:p>
                      <a:pPr algn="ctr" fontAlgn="b"/>
                      <a:r>
                        <a:rPr lang="en-US" sz="1200" u="none" strike="noStrike" dirty="0" smtClean="0"/>
                        <a:t>(specimen,</a:t>
                      </a:r>
                      <a:r>
                        <a:rPr lang="en-US" sz="1200" u="none" strike="noStrike" baseline="0" dirty="0" smtClean="0"/>
                        <a:t> vial l</a:t>
                      </a:r>
                      <a:r>
                        <a:rPr lang="en-US" sz="1200" u="none" strike="noStrike" dirty="0" smtClean="0"/>
                        <a:t>abeling)</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buFont typeface="Wingdings" pitchFamily="2" charset="2"/>
                        <a:buChar char="ü"/>
                      </a:pP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buFont typeface="Wingdings" pitchFamily="2" charset="2"/>
                        <a:buChar char="ü"/>
                      </a:pPr>
                      <a:r>
                        <a:rPr lang="en-US" sz="1200" b="0" u="none" strike="noStrike" dirty="0" smtClean="0"/>
                        <a:t> Pharmaceutical /Biotech Labeling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r>
              <a:tr h="433003">
                <a:tc>
                  <a:txBody>
                    <a:bodyPr/>
                    <a:lstStyle/>
                    <a:p>
                      <a:pPr algn="ctr" fontAlgn="b"/>
                      <a:r>
                        <a:rPr lang="en-US" sz="1400" b="1" u="none" strike="noStrike" dirty="0"/>
                        <a:t>Supply </a:t>
                      </a:r>
                      <a:r>
                        <a:rPr lang="en-US" sz="1400" b="1" u="none" strike="noStrike" dirty="0" smtClean="0"/>
                        <a:t>Inventory</a:t>
                      </a:r>
                    </a:p>
                    <a:p>
                      <a:pPr algn="ctr" fontAlgn="b"/>
                      <a:r>
                        <a:rPr lang="en-US" sz="1200" u="none" strike="noStrike" dirty="0" smtClean="0"/>
                        <a:t>(materials,</a:t>
                      </a:r>
                      <a:r>
                        <a:rPr lang="en-US" sz="1200" u="none" strike="noStrike" baseline="0" dirty="0" smtClean="0"/>
                        <a:t> shipping/receiving)</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Font typeface="Wingdings" pitchFamily="2" charset="2"/>
                        <a:buNone/>
                      </a:pPr>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Font typeface="Wingdings" pitchFamily="2" charset="2"/>
                        <a:buNone/>
                      </a:pPr>
                      <a:r>
                        <a:rPr lang="en-US" sz="1200" b="1" i="0" u="none" strike="noStrike" dirty="0" smtClean="0">
                          <a:solidFill>
                            <a:srgbClr val="000000"/>
                          </a:solidFill>
                          <a:latin typeface="Calibri"/>
                        </a:rPr>
                        <a:t>Coming</a:t>
                      </a:r>
                      <a:r>
                        <a:rPr lang="en-US" sz="1200" b="1" i="0" u="none" strike="noStrike" baseline="0" dirty="0" smtClean="0">
                          <a:solidFill>
                            <a:srgbClr val="000000"/>
                          </a:solidFill>
                          <a:latin typeface="Calibri"/>
                        </a:rPr>
                        <a:t> Soon</a:t>
                      </a:r>
                      <a:endParaRPr lang="en-US" sz="12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6251">
                <a:tc>
                  <a:txBody>
                    <a:bodyPr/>
                    <a:lstStyle/>
                    <a:p>
                      <a:pPr algn="ctr" fontAlgn="b"/>
                      <a:r>
                        <a:rPr lang="en-US" sz="1400" b="1" u="none" strike="noStrike" dirty="0"/>
                        <a:t>Asset </a:t>
                      </a:r>
                      <a:r>
                        <a:rPr lang="en-US" sz="1400" b="1" u="none" strike="noStrike" dirty="0" smtClean="0"/>
                        <a:t>Tracking</a:t>
                      </a:r>
                    </a:p>
                    <a:p>
                      <a:pPr algn="ctr" fontAlgn="b"/>
                      <a:r>
                        <a:rPr lang="en-US" sz="1200" u="none" strike="noStrike" dirty="0" smtClean="0"/>
                        <a:t>(High value equipment labeling)</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buFont typeface="Wingdings" pitchFamily="2" charset="2"/>
                        <a:buChar char="ü"/>
                      </a:pPr>
                      <a:r>
                        <a:rPr lang="en-US" sz="1200" b="0" i="0" u="none" strike="noStrike" dirty="0" smtClean="0">
                          <a:solidFill>
                            <a:srgbClr val="000000"/>
                          </a:solidFill>
                          <a:latin typeface="Calibri"/>
                        </a:rPr>
                        <a:t> Medtronic</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r>
                        <a:rPr lang="en-US" sz="1200" b="1" i="0" u="none" strike="noStrike" dirty="0" smtClean="0">
                          <a:solidFill>
                            <a:srgbClr val="000000"/>
                          </a:solidFill>
                          <a:latin typeface="Calibri"/>
                        </a:rPr>
                        <a:t>Coming</a:t>
                      </a:r>
                      <a:r>
                        <a:rPr lang="en-US" sz="1200" b="1" i="0" u="none" strike="noStrike" baseline="0" dirty="0" smtClean="0">
                          <a:solidFill>
                            <a:srgbClr val="000000"/>
                          </a:solidFill>
                          <a:latin typeface="Calibri"/>
                        </a:rPr>
                        <a:t> Soon</a:t>
                      </a:r>
                      <a:endParaRPr lang="en-US" sz="12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5892797" y="501891"/>
            <a:ext cx="2879952" cy="6160165"/>
          </a:xfrm>
          <a:prstGeom prst="rect">
            <a:avLst/>
          </a:prstGeom>
          <a:noFill/>
          <a:ln w="9525">
            <a:noFill/>
            <a:miter lim="800000"/>
            <a:headEnd/>
            <a:tailEnd/>
          </a:ln>
        </p:spPr>
      </p:pic>
      <p:pic>
        <p:nvPicPr>
          <p:cNvPr id="4100" name="Picture 6" descr="Intermec"/>
          <p:cNvPicPr>
            <a:picLocks noChangeAspect="1" noChangeArrowheads="1"/>
          </p:cNvPicPr>
          <p:nvPr/>
        </p:nvPicPr>
        <p:blipFill>
          <a:blip r:embed="rId4" cstate="print"/>
          <a:srcRect/>
          <a:stretch>
            <a:fillRect/>
          </a:stretch>
        </p:blipFill>
        <p:spPr bwMode="auto">
          <a:xfrm>
            <a:off x="7293432" y="6262914"/>
            <a:ext cx="1397000" cy="311150"/>
          </a:xfrm>
          <a:prstGeom prst="rect">
            <a:avLst/>
          </a:prstGeom>
          <a:noFill/>
          <a:ln w="9525">
            <a:noFill/>
            <a:miter lim="800000"/>
            <a:headEnd/>
            <a:tailEnd/>
          </a:ln>
        </p:spPr>
      </p:pic>
      <p:sp>
        <p:nvSpPr>
          <p:cNvPr id="4101"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pic>
        <p:nvPicPr>
          <p:cNvPr id="1028" name="Picture 4"/>
          <p:cNvPicPr>
            <a:picLocks noChangeAspect="1" noChangeArrowheads="1"/>
          </p:cNvPicPr>
          <p:nvPr/>
        </p:nvPicPr>
        <p:blipFill>
          <a:blip r:embed="rId5" cstate="print"/>
          <a:srcRect/>
          <a:stretch>
            <a:fillRect/>
          </a:stretch>
        </p:blipFill>
        <p:spPr bwMode="auto">
          <a:xfrm>
            <a:off x="391887" y="420915"/>
            <a:ext cx="5428342" cy="2786743"/>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01593" y="2786743"/>
            <a:ext cx="5416562" cy="3881210"/>
          </a:xfrm>
          <a:prstGeom prst="rect">
            <a:avLst/>
          </a:prstGeom>
          <a:noFill/>
          <a:ln w="9525">
            <a:noFill/>
            <a:miter lim="800000"/>
            <a:headEnd/>
            <a:tailEnd/>
          </a:ln>
        </p:spPr>
      </p:pic>
      <p:sp>
        <p:nvSpPr>
          <p:cNvPr id="12" name="Rectangle 11"/>
          <p:cNvSpPr/>
          <p:nvPr/>
        </p:nvSpPr>
        <p:spPr>
          <a:xfrm>
            <a:off x="207706" y="22168"/>
            <a:ext cx="5709833" cy="523220"/>
          </a:xfrm>
          <a:prstGeom prst="rect">
            <a:avLst/>
          </a:prstGeom>
        </p:spPr>
        <p:txBody>
          <a:bodyPr wrap="none">
            <a:spAutoFit/>
          </a:bodyPr>
          <a:lstStyle/>
          <a:p>
            <a:pPr indent="-571500" eaLnBrk="0" hangingPunct="0">
              <a:spcBef>
                <a:spcPct val="20000"/>
              </a:spcBef>
              <a:buSzPct val="200000"/>
            </a:pPr>
            <a:r>
              <a:rPr lang="en-US" sz="2800" dirty="0" smtClean="0">
                <a:latin typeface="+mj-lt"/>
                <a:ea typeface="+mj-ea"/>
                <a:cs typeface="+mj-cs"/>
              </a:rPr>
              <a:t>New! Intermec Wristband Promotion</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0631" y="174168"/>
            <a:ext cx="8897257" cy="65169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8" name="Picture 8"/>
          <p:cNvPicPr>
            <a:picLocks noChangeAspect="1" noChangeArrowheads="1"/>
          </p:cNvPicPr>
          <p:nvPr/>
        </p:nvPicPr>
        <p:blipFill>
          <a:blip r:embed="rId3" cstate="print"/>
          <a:srcRect/>
          <a:stretch>
            <a:fillRect/>
          </a:stretch>
        </p:blipFill>
        <p:spPr bwMode="auto">
          <a:xfrm>
            <a:off x="293916" y="2452911"/>
            <a:ext cx="4648200" cy="4209143"/>
          </a:xfrm>
          <a:prstGeom prst="rect">
            <a:avLst/>
          </a:prstGeom>
          <a:noFill/>
          <a:ln w="9525">
            <a:noFill/>
            <a:miter lim="800000"/>
            <a:headEnd/>
            <a:tailEnd/>
          </a:ln>
        </p:spPr>
      </p:pic>
      <p:pic>
        <p:nvPicPr>
          <p:cNvPr id="21509" name="Picture 9"/>
          <p:cNvPicPr>
            <a:picLocks noChangeAspect="1" noChangeArrowheads="1"/>
          </p:cNvPicPr>
          <p:nvPr/>
        </p:nvPicPr>
        <p:blipFill>
          <a:blip r:embed="rId4" cstate="print"/>
          <a:srcRect/>
          <a:stretch>
            <a:fillRect/>
          </a:stretch>
        </p:blipFill>
        <p:spPr bwMode="auto">
          <a:xfrm>
            <a:off x="5181599" y="2460168"/>
            <a:ext cx="3788229" cy="2438400"/>
          </a:xfrm>
          <a:prstGeom prst="rect">
            <a:avLst/>
          </a:prstGeom>
          <a:noFill/>
          <a:ln w="9525">
            <a:noFill/>
            <a:miter lim="800000"/>
            <a:headEnd/>
            <a:tailEnd/>
          </a:ln>
        </p:spPr>
      </p:pic>
      <p:pic>
        <p:nvPicPr>
          <p:cNvPr id="21510" name="Picture 10" descr="2010PrinterTradeIn_sigbox2.gif"/>
          <p:cNvPicPr>
            <a:picLocks noChangeAspect="1"/>
          </p:cNvPicPr>
          <p:nvPr/>
        </p:nvPicPr>
        <p:blipFill>
          <a:blip r:embed="rId5" cstate="print"/>
          <a:srcRect/>
          <a:stretch>
            <a:fillRect/>
          </a:stretch>
        </p:blipFill>
        <p:spPr bwMode="auto">
          <a:xfrm>
            <a:off x="5181600" y="4930318"/>
            <a:ext cx="3781425" cy="172085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267618" y="188686"/>
            <a:ext cx="8673182" cy="2090057"/>
          </a:xfrm>
          <a:prstGeom prst="rect">
            <a:avLst/>
          </a:prstGeom>
          <a:noFill/>
          <a:ln w="9525">
            <a:noFill/>
            <a:miter lim="800000"/>
            <a:headEnd/>
            <a:tailEnd/>
          </a:ln>
        </p:spPr>
      </p:pic>
      <p:cxnSp>
        <p:nvCxnSpPr>
          <p:cNvPr id="11" name="Straight Connector 10"/>
          <p:cNvCxnSpPr/>
          <p:nvPr/>
        </p:nvCxnSpPr>
        <p:spPr>
          <a:xfrm>
            <a:off x="624114" y="2249714"/>
            <a:ext cx="8215086" cy="14515"/>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Rectangle 11"/>
          <p:cNvGrpSpPr>
            <a:grpSpLocks/>
          </p:cNvGrpSpPr>
          <p:nvPr/>
        </p:nvGrpSpPr>
        <p:grpSpPr bwMode="auto">
          <a:xfrm>
            <a:off x="-159660" y="-152400"/>
            <a:ext cx="9448800" cy="6896100"/>
            <a:chOff x="-4" y="-4"/>
            <a:chExt cx="5768" cy="3514"/>
          </a:xfrm>
        </p:grpSpPr>
        <p:pic>
          <p:nvPicPr>
            <p:cNvPr id="11" name="Rectangle 11"/>
            <p:cNvPicPr>
              <a:picLocks noChangeArrowheads="1"/>
            </p:cNvPicPr>
            <p:nvPr/>
          </p:nvPicPr>
          <p:blipFill>
            <a:blip r:embed="rId3" cstate="print"/>
            <a:srcRect/>
            <a:stretch>
              <a:fillRect/>
            </a:stretch>
          </p:blipFill>
          <p:spPr bwMode="auto">
            <a:xfrm>
              <a:off x="-4" y="-4"/>
              <a:ext cx="5768" cy="3514"/>
            </a:xfrm>
            <a:prstGeom prst="rect">
              <a:avLst/>
            </a:prstGeom>
            <a:noFill/>
            <a:ln w="9525">
              <a:noFill/>
              <a:miter lim="800000"/>
              <a:headEnd/>
              <a:tailEnd/>
            </a:ln>
          </p:spPr>
        </p:pic>
        <p:sp>
          <p:nvSpPr>
            <p:cNvPr id="12" name="Text Box 5"/>
            <p:cNvSpPr txBox="1">
              <a:spLocks noChangeArrowheads="1"/>
            </p:cNvSpPr>
            <p:nvPr/>
          </p:nvSpPr>
          <p:spPr bwMode="auto">
            <a:xfrm>
              <a:off x="0" y="0"/>
              <a:ext cx="5760" cy="3504"/>
            </a:xfrm>
            <a:prstGeom prst="rect">
              <a:avLst/>
            </a:prstGeom>
            <a:noFill/>
            <a:ln w="9525">
              <a:noFill/>
              <a:miter lim="800000"/>
              <a:headEnd/>
              <a:tailEnd/>
            </a:ln>
          </p:spPr>
          <p:txBody>
            <a:bodyPr vert="eaVert" wrap="none" anchor="ctr"/>
            <a:lstStyle/>
            <a:p>
              <a:endParaRPr lang="en-US" b="0">
                <a:solidFill>
                  <a:schemeClr val="bg1"/>
                </a:solidFill>
              </a:endParaRPr>
            </a:p>
          </p:txBody>
        </p:sp>
      </p:grpSp>
      <p:pic>
        <p:nvPicPr>
          <p:cNvPr id="8194" name="Picture 6" descr="Intermec"/>
          <p:cNvPicPr>
            <a:picLocks noChangeAspect="1" noChangeArrowheads="1"/>
          </p:cNvPicPr>
          <p:nvPr/>
        </p:nvPicPr>
        <p:blipFill>
          <a:blip r:embed="rId4" cstate="print"/>
          <a:srcRect/>
          <a:stretch>
            <a:fillRect/>
          </a:stretch>
        </p:blipFill>
        <p:spPr bwMode="auto">
          <a:xfrm>
            <a:off x="7467600" y="6248400"/>
            <a:ext cx="1397000" cy="311150"/>
          </a:xfrm>
          <a:prstGeom prst="rect">
            <a:avLst/>
          </a:prstGeom>
          <a:noFill/>
          <a:ln w="9525">
            <a:noFill/>
            <a:miter lim="800000"/>
            <a:headEnd/>
            <a:tailEnd/>
          </a:ln>
        </p:spPr>
      </p:pic>
      <p:sp>
        <p:nvSpPr>
          <p:cNvPr id="8195"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6150" name="Rectangle 3"/>
          <p:cNvSpPr>
            <a:spLocks noChangeArrowheads="1"/>
          </p:cNvSpPr>
          <p:nvPr/>
        </p:nvSpPr>
        <p:spPr bwMode="auto">
          <a:xfrm>
            <a:off x="231775" y="304800"/>
            <a:ext cx="8607425" cy="504825"/>
          </a:xfrm>
          <a:prstGeom prst="rect">
            <a:avLst/>
          </a:prstGeom>
          <a:noFill/>
          <a:ln w="9525">
            <a:noFill/>
            <a:miter lim="800000"/>
            <a:headEnd/>
            <a:tailEnd/>
          </a:ln>
        </p:spPr>
        <p:txBody>
          <a:bodyPr/>
          <a:lstStyle/>
          <a:p>
            <a:pPr indent="-571500">
              <a:lnSpc>
                <a:spcPct val="90000"/>
              </a:lnSpc>
              <a:spcBef>
                <a:spcPts val="1800"/>
              </a:spcBef>
              <a:defRPr/>
            </a:pPr>
            <a:r>
              <a:rPr lang="en-US" sz="2800" dirty="0" smtClean="0">
                <a:solidFill>
                  <a:schemeClr val="bg1"/>
                </a:solidFill>
                <a:effectLst>
                  <a:outerShdw blurRad="38100" dist="38100" dir="2700000" algn="tl">
                    <a:srgbClr val="000000">
                      <a:alpha val="43137"/>
                    </a:srgbClr>
                  </a:outerShdw>
                </a:effectLst>
                <a:latin typeface="Calibri" pitchFamily="34" charset="0"/>
              </a:rPr>
              <a:t>Intermec </a:t>
            </a:r>
            <a:r>
              <a:rPr lang="en-US" sz="2800" dirty="0">
                <a:solidFill>
                  <a:schemeClr val="bg1"/>
                </a:solidFill>
                <a:effectLst>
                  <a:outerShdw blurRad="38100" dist="38100" dir="2700000" algn="tl">
                    <a:srgbClr val="000000">
                      <a:alpha val="43137"/>
                    </a:srgbClr>
                  </a:outerShdw>
                </a:effectLst>
                <a:latin typeface="Calibri" pitchFamily="34" charset="0"/>
              </a:rPr>
              <a:t>: The Total </a:t>
            </a:r>
            <a:r>
              <a:rPr lang="en-US" sz="2800" dirty="0" smtClean="0">
                <a:solidFill>
                  <a:schemeClr val="bg1"/>
                </a:solidFill>
                <a:effectLst>
                  <a:outerShdw blurRad="38100" dist="38100" dir="2700000" algn="tl">
                    <a:srgbClr val="000000">
                      <a:alpha val="43137"/>
                    </a:srgbClr>
                  </a:outerShdw>
                </a:effectLst>
                <a:latin typeface="Calibri" pitchFamily="34" charset="0"/>
              </a:rPr>
              <a:t>Healthcare Solution</a:t>
            </a:r>
            <a:endParaRPr lang="en-US" sz="2800" dirty="0">
              <a:solidFill>
                <a:schemeClr val="bg1"/>
              </a:solidFill>
              <a:effectLst>
                <a:outerShdw blurRad="38100" dist="38100" dir="2700000" algn="tl">
                  <a:srgbClr val="000000">
                    <a:alpha val="43137"/>
                  </a:srgbClr>
                </a:outerShdw>
              </a:effectLst>
              <a:latin typeface="Calibri" pitchFamily="34" charset="0"/>
            </a:endParaRPr>
          </a:p>
        </p:txBody>
      </p:sp>
      <p:sp>
        <p:nvSpPr>
          <p:cNvPr id="8197" name="Rectangle 6"/>
          <p:cNvSpPr>
            <a:spLocks noChangeArrowheads="1"/>
          </p:cNvSpPr>
          <p:nvPr/>
        </p:nvSpPr>
        <p:spPr bwMode="auto">
          <a:xfrm>
            <a:off x="420688" y="868134"/>
            <a:ext cx="8258175" cy="1570038"/>
          </a:xfrm>
          <a:prstGeom prst="rect">
            <a:avLst/>
          </a:prstGeom>
          <a:noFill/>
          <a:ln w="9525">
            <a:noFill/>
            <a:miter lim="800000"/>
            <a:headEnd/>
            <a:tailEnd/>
          </a:ln>
        </p:spPr>
        <p:txBody>
          <a:bodyPr>
            <a:spAutoFit/>
          </a:bodyPr>
          <a:lstStyle/>
          <a:p>
            <a:pPr algn="ctr"/>
            <a:r>
              <a:rPr lang="en-US" sz="2400" b="0" dirty="0">
                <a:solidFill>
                  <a:schemeClr val="bg1"/>
                </a:solidFill>
                <a:effectLst>
                  <a:outerShdw blurRad="38100" dist="38100" dir="2700000" algn="tl">
                    <a:srgbClr val="000000">
                      <a:alpha val="43137"/>
                    </a:srgbClr>
                  </a:outerShdw>
                </a:effectLst>
                <a:latin typeface="+mj-lt"/>
              </a:rPr>
              <a:t>From bar code printers and mobile computing solutions to scanning technologies, only Intermec can deliver the total system solution designed to increase </a:t>
            </a:r>
            <a:r>
              <a:rPr lang="en-US" sz="2400" b="0" u="sng" dirty="0">
                <a:solidFill>
                  <a:schemeClr val="bg1"/>
                </a:solidFill>
                <a:effectLst>
                  <a:outerShdw blurRad="38100" dist="38100" dir="2700000" algn="tl">
                    <a:srgbClr val="000000">
                      <a:alpha val="43137"/>
                    </a:srgbClr>
                  </a:outerShdw>
                </a:effectLst>
                <a:latin typeface="+mj-lt"/>
              </a:rPr>
              <a:t>patient safety</a:t>
            </a:r>
            <a:r>
              <a:rPr lang="en-US" sz="2400" b="0" dirty="0">
                <a:solidFill>
                  <a:schemeClr val="bg1"/>
                </a:solidFill>
                <a:effectLst>
                  <a:outerShdw blurRad="38100" dist="38100" dir="2700000" algn="tl">
                    <a:srgbClr val="000000">
                      <a:alpha val="43137"/>
                    </a:srgbClr>
                  </a:outerShdw>
                </a:effectLst>
                <a:latin typeface="+mj-lt"/>
              </a:rPr>
              <a:t>, </a:t>
            </a:r>
            <a:r>
              <a:rPr lang="en-US" sz="2400" b="0" u="sng" dirty="0">
                <a:solidFill>
                  <a:schemeClr val="bg1"/>
                </a:solidFill>
                <a:effectLst>
                  <a:outerShdw blurRad="38100" dist="38100" dir="2700000" algn="tl">
                    <a:srgbClr val="000000">
                      <a:alpha val="43137"/>
                    </a:srgbClr>
                  </a:outerShdw>
                </a:effectLst>
                <a:latin typeface="+mj-lt"/>
              </a:rPr>
              <a:t>reduce errors </a:t>
            </a:r>
            <a:r>
              <a:rPr lang="en-US" sz="2400" b="0" dirty="0">
                <a:solidFill>
                  <a:schemeClr val="bg1"/>
                </a:solidFill>
                <a:effectLst>
                  <a:outerShdw blurRad="38100" dist="38100" dir="2700000" algn="tl">
                    <a:srgbClr val="000000">
                      <a:alpha val="43137"/>
                    </a:srgbClr>
                  </a:outerShdw>
                </a:effectLst>
                <a:latin typeface="+mj-lt"/>
              </a:rPr>
              <a:t>and </a:t>
            </a:r>
            <a:r>
              <a:rPr lang="en-US" sz="2400" b="0" u="sng" dirty="0">
                <a:solidFill>
                  <a:schemeClr val="bg1"/>
                </a:solidFill>
                <a:effectLst>
                  <a:outerShdw blurRad="38100" dist="38100" dir="2700000" algn="tl">
                    <a:srgbClr val="000000">
                      <a:alpha val="43137"/>
                    </a:srgbClr>
                  </a:outerShdw>
                </a:effectLst>
                <a:latin typeface="+mj-lt"/>
              </a:rPr>
              <a:t>improve efficiencies</a:t>
            </a:r>
            <a:r>
              <a:rPr lang="en-US" sz="2400" b="0" dirty="0">
                <a:solidFill>
                  <a:schemeClr val="bg1"/>
                </a:solidFill>
                <a:effectLst>
                  <a:outerShdw blurRad="38100" dist="38100" dir="2700000" algn="tl">
                    <a:srgbClr val="000000">
                      <a:alpha val="43137"/>
                    </a:srgbClr>
                  </a:outerShdw>
                </a:effectLst>
                <a:latin typeface="+mj-lt"/>
              </a:rPr>
              <a:t>.</a:t>
            </a:r>
          </a:p>
        </p:txBody>
      </p:sp>
      <p:pic>
        <p:nvPicPr>
          <p:cNvPr id="8198" name="Picture 7" descr="Media_Healthcare_080.jpg"/>
          <p:cNvPicPr>
            <a:picLocks noChangeAspect="1"/>
          </p:cNvPicPr>
          <p:nvPr/>
        </p:nvPicPr>
        <p:blipFill>
          <a:blip r:embed="rId5" cstate="print"/>
          <a:srcRect/>
          <a:stretch>
            <a:fillRect/>
          </a:stretch>
        </p:blipFill>
        <p:spPr bwMode="auto">
          <a:xfrm>
            <a:off x="2873828" y="4168551"/>
            <a:ext cx="2946400" cy="1930400"/>
          </a:xfrm>
          <a:prstGeom prst="rect">
            <a:avLst/>
          </a:prstGeom>
          <a:ln>
            <a:headEnd/>
            <a:tailEnd/>
          </a:ln>
        </p:spPr>
        <p:style>
          <a:lnRef idx="1">
            <a:schemeClr val="accent4"/>
          </a:lnRef>
          <a:fillRef idx="3">
            <a:schemeClr val="accent4"/>
          </a:fillRef>
          <a:effectRef idx="2">
            <a:schemeClr val="accent4"/>
          </a:effectRef>
          <a:fontRef idx="minor">
            <a:schemeClr val="lt1"/>
          </a:fontRef>
        </p:style>
      </p:pic>
      <p:pic>
        <p:nvPicPr>
          <p:cNvPr id="8200" name="Picture 11" descr="Hospital_115.jpg"/>
          <p:cNvPicPr>
            <a:picLocks noChangeAspect="1"/>
          </p:cNvPicPr>
          <p:nvPr/>
        </p:nvPicPr>
        <p:blipFill>
          <a:blip r:embed="rId6" cstate="print"/>
          <a:srcRect/>
          <a:stretch>
            <a:fillRect/>
          </a:stretch>
        </p:blipFill>
        <p:spPr bwMode="auto">
          <a:xfrm>
            <a:off x="5979886" y="3893333"/>
            <a:ext cx="2893786" cy="2216731"/>
          </a:xfrm>
          <a:prstGeom prst="rect">
            <a:avLst/>
          </a:prstGeom>
          <a:ln>
            <a:headEnd/>
            <a:tailEnd/>
          </a:ln>
        </p:spPr>
        <p:style>
          <a:lnRef idx="1">
            <a:schemeClr val="accent4"/>
          </a:lnRef>
          <a:fillRef idx="3">
            <a:schemeClr val="accent4"/>
          </a:fillRef>
          <a:effectRef idx="2">
            <a:schemeClr val="accent4"/>
          </a:effectRef>
          <a:fontRef idx="minor">
            <a:schemeClr val="lt1"/>
          </a:fontRef>
        </p:style>
      </p:pic>
      <p:pic>
        <p:nvPicPr>
          <p:cNvPr id="14" name="Picture 13" descr="Hospital_385.jpg"/>
          <p:cNvPicPr>
            <a:picLocks noChangeAspect="1"/>
          </p:cNvPicPr>
          <p:nvPr/>
        </p:nvPicPr>
        <p:blipFill>
          <a:blip r:embed="rId7" cstate="print"/>
          <a:stretch>
            <a:fillRect/>
          </a:stretch>
        </p:blipFill>
        <p:spPr>
          <a:xfrm>
            <a:off x="290285" y="3946582"/>
            <a:ext cx="2438400" cy="2157984"/>
          </a:xfrm>
          <a:prstGeom prst="rect">
            <a:avLst/>
          </a:prstGeom>
        </p:spPr>
        <p:style>
          <a:lnRef idx="1">
            <a:schemeClr val="accent4"/>
          </a:lnRef>
          <a:fillRef idx="3">
            <a:schemeClr val="accent4"/>
          </a:fillRef>
          <a:effectRef idx="2">
            <a:schemeClr val="accent4"/>
          </a:effectRef>
          <a:fontRef idx="minor">
            <a:schemeClr val="lt1"/>
          </a:fontRef>
        </p:style>
      </p:pic>
      <p:pic>
        <p:nvPicPr>
          <p:cNvPr id="13" name="Picture 12" descr="Hospital_415b.jpg"/>
          <p:cNvPicPr>
            <a:picLocks noChangeAspect="1"/>
          </p:cNvPicPr>
          <p:nvPr/>
        </p:nvPicPr>
        <p:blipFill>
          <a:blip r:embed="rId8" cstate="print"/>
          <a:stretch>
            <a:fillRect/>
          </a:stretch>
        </p:blipFill>
        <p:spPr>
          <a:xfrm>
            <a:off x="5268686" y="2566347"/>
            <a:ext cx="2438400" cy="2179824"/>
          </a:xfrm>
          <a:prstGeom prst="rect">
            <a:avLst/>
          </a:prstGeom>
        </p:spPr>
        <p:style>
          <a:lnRef idx="1">
            <a:schemeClr val="accent4"/>
          </a:lnRef>
          <a:fillRef idx="3">
            <a:schemeClr val="accent4"/>
          </a:fillRef>
          <a:effectRef idx="2">
            <a:schemeClr val="accent4"/>
          </a:effectRef>
          <a:fontRef idx="minor">
            <a:schemeClr val="lt1"/>
          </a:fontRef>
        </p:style>
      </p:pic>
      <p:pic>
        <p:nvPicPr>
          <p:cNvPr id="8201" name="Picture 12" descr="Media_Healthcare_054.jpg"/>
          <p:cNvPicPr>
            <a:picLocks noChangeAspect="1"/>
          </p:cNvPicPr>
          <p:nvPr/>
        </p:nvPicPr>
        <p:blipFill>
          <a:blip r:embed="rId9" cstate="print"/>
          <a:srcRect/>
          <a:stretch>
            <a:fillRect/>
          </a:stretch>
        </p:blipFill>
        <p:spPr bwMode="auto">
          <a:xfrm>
            <a:off x="2197780" y="2670630"/>
            <a:ext cx="1346200" cy="1959427"/>
          </a:xfrm>
          <a:prstGeom prst="rect">
            <a:avLst/>
          </a:prstGeom>
          <a:ln>
            <a:headEnd/>
            <a:tailEnd/>
          </a:ln>
        </p:spPr>
        <p:style>
          <a:lnRef idx="1">
            <a:schemeClr val="accent4"/>
          </a:lnRef>
          <a:fillRef idx="3">
            <a:schemeClr val="accent4"/>
          </a:fillRef>
          <a:effectRef idx="2">
            <a:schemeClr val="accent4"/>
          </a:effectRef>
          <a:fontRef idx="minor">
            <a:schemeClr val="lt1"/>
          </a:fontRef>
        </p:style>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6" descr="Intermec"/>
          <p:cNvPicPr>
            <a:picLocks noChangeAspect="1" noChangeArrowheads="1"/>
          </p:cNvPicPr>
          <p:nvPr/>
        </p:nvPicPr>
        <p:blipFill>
          <a:blip r:embed="rId3" cstate="print"/>
          <a:srcRect/>
          <a:stretch>
            <a:fillRect/>
          </a:stretch>
        </p:blipFill>
        <p:spPr bwMode="auto">
          <a:xfrm>
            <a:off x="7467600" y="6248400"/>
            <a:ext cx="1397000" cy="311150"/>
          </a:xfrm>
          <a:prstGeom prst="rect">
            <a:avLst/>
          </a:prstGeom>
          <a:noFill/>
          <a:ln w="9525">
            <a:noFill/>
            <a:miter lim="800000"/>
            <a:headEnd/>
            <a:tailEnd/>
          </a:ln>
        </p:spPr>
      </p:pic>
      <p:sp>
        <p:nvSpPr>
          <p:cNvPr id="7172"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6150" name="Rectangle 3"/>
          <p:cNvSpPr>
            <a:spLocks noChangeArrowheads="1"/>
          </p:cNvSpPr>
          <p:nvPr/>
        </p:nvSpPr>
        <p:spPr bwMode="auto">
          <a:xfrm>
            <a:off x="212485" y="1399904"/>
            <a:ext cx="8662577" cy="5362497"/>
          </a:xfrm>
          <a:prstGeom prst="rect">
            <a:avLst/>
          </a:prstGeom>
          <a:noFill/>
          <a:ln w="9525">
            <a:noFill/>
            <a:miter lim="800000"/>
            <a:headEnd/>
            <a:tailEnd/>
          </a:ln>
        </p:spPr>
        <p:txBody>
          <a:bodyPr/>
          <a:lstStyle/>
          <a:p>
            <a:pPr marL="571500" indent="-571500">
              <a:lnSpc>
                <a:spcPct val="90000"/>
              </a:lnSpc>
              <a:spcBef>
                <a:spcPts val="1200"/>
              </a:spcBef>
              <a:buBlip>
                <a:blip r:embed="rId4"/>
              </a:buBlip>
              <a:defRPr/>
            </a:pPr>
            <a:r>
              <a:rPr lang="en-US" sz="2000" b="0" dirty="0" smtClean="0">
                <a:latin typeface="+mj-lt"/>
              </a:rPr>
              <a:t>Identify customers in target customer segments in your territory:</a:t>
            </a:r>
          </a:p>
          <a:p>
            <a:pPr marL="1485900" lvl="2" indent="-571500">
              <a:lnSpc>
                <a:spcPct val="90000"/>
              </a:lnSpc>
              <a:spcBef>
                <a:spcPts val="0"/>
              </a:spcBef>
              <a:buBlip>
                <a:blip r:embed="rId4"/>
              </a:buBlip>
              <a:defRPr/>
            </a:pPr>
            <a:r>
              <a:rPr lang="en-US" b="0" dirty="0" smtClean="0">
                <a:latin typeface="+mj-lt"/>
              </a:rPr>
              <a:t>General Medical and Surgical Hospitals</a:t>
            </a:r>
          </a:p>
          <a:p>
            <a:pPr marL="1485900" lvl="2" indent="-571500">
              <a:lnSpc>
                <a:spcPct val="90000"/>
              </a:lnSpc>
              <a:spcBef>
                <a:spcPts val="0"/>
              </a:spcBef>
              <a:buBlip>
                <a:blip r:embed="rId4"/>
              </a:buBlip>
              <a:defRPr/>
            </a:pPr>
            <a:r>
              <a:rPr lang="en-US" b="0" dirty="0" smtClean="0">
                <a:latin typeface="+mj-lt"/>
              </a:rPr>
              <a:t>Medical Laboratories</a:t>
            </a:r>
          </a:p>
          <a:p>
            <a:pPr marL="1485900" lvl="2" indent="-571500">
              <a:lnSpc>
                <a:spcPct val="90000"/>
              </a:lnSpc>
              <a:spcBef>
                <a:spcPts val="0"/>
              </a:spcBef>
              <a:buBlip>
                <a:blip r:embed="rId4"/>
              </a:buBlip>
              <a:defRPr/>
            </a:pPr>
            <a:r>
              <a:rPr lang="en-US" b="0" dirty="0" smtClean="0">
                <a:latin typeface="+mj-lt"/>
              </a:rPr>
              <a:t>Offices &amp; Clinics of Medicine</a:t>
            </a:r>
          </a:p>
          <a:p>
            <a:pPr marL="571500" indent="-571500">
              <a:lnSpc>
                <a:spcPct val="90000"/>
              </a:lnSpc>
              <a:spcBef>
                <a:spcPts val="1200"/>
              </a:spcBef>
              <a:buBlip>
                <a:blip r:embed="rId4"/>
              </a:buBlip>
              <a:defRPr/>
            </a:pPr>
            <a:r>
              <a:rPr lang="en-US" sz="2000" b="0" dirty="0" smtClean="0">
                <a:latin typeface="+mj-lt"/>
              </a:rPr>
              <a:t>Pick 3 customers to educate on how Intermec’s Printers &amp; Media can increase patient safety, reduce errors and improve efficiencies </a:t>
            </a:r>
          </a:p>
          <a:p>
            <a:pPr marL="571500" indent="-571500">
              <a:lnSpc>
                <a:spcPct val="90000"/>
              </a:lnSpc>
              <a:spcBef>
                <a:spcPts val="1200"/>
              </a:spcBef>
              <a:buFontTx/>
              <a:buBlip>
                <a:blip r:embed="rId4"/>
              </a:buBlip>
              <a:defRPr/>
            </a:pPr>
            <a:r>
              <a:rPr lang="en-US" sz="2000" b="0" dirty="0" smtClean="0">
                <a:latin typeface="+mj-lt"/>
              </a:rPr>
              <a:t>Download, Read and Leverage our new healthcare focused sales tools and programs to win in this marketplace</a:t>
            </a:r>
          </a:p>
          <a:p>
            <a:pPr marL="571500" indent="-571500">
              <a:lnSpc>
                <a:spcPct val="90000"/>
              </a:lnSpc>
              <a:spcBef>
                <a:spcPts val="1200"/>
              </a:spcBef>
              <a:buBlip>
                <a:blip r:embed="rId4"/>
              </a:buBlip>
              <a:defRPr/>
            </a:pPr>
            <a:r>
              <a:rPr lang="en-US" sz="2000" b="0" dirty="0" smtClean="0">
                <a:latin typeface="+mj-lt"/>
              </a:rPr>
              <a:t>Promote Intermec’s printing and media solutions in the target applications:</a:t>
            </a:r>
          </a:p>
          <a:p>
            <a:pPr marL="1485900" lvl="2" indent="-571500">
              <a:lnSpc>
                <a:spcPct val="90000"/>
              </a:lnSpc>
              <a:spcBef>
                <a:spcPts val="0"/>
              </a:spcBef>
              <a:buFontTx/>
              <a:buBlip>
                <a:blip r:embed="rId4"/>
              </a:buBlip>
              <a:defRPr/>
            </a:pPr>
            <a:r>
              <a:rPr lang="en-US" b="0" dirty="0" smtClean="0">
                <a:latin typeface="+mj-lt"/>
              </a:rPr>
              <a:t>Patient ID/Tracking</a:t>
            </a:r>
          </a:p>
          <a:p>
            <a:pPr marL="1485900" lvl="2" indent="-571500">
              <a:lnSpc>
                <a:spcPct val="90000"/>
              </a:lnSpc>
              <a:spcBef>
                <a:spcPts val="0"/>
              </a:spcBef>
              <a:buFontTx/>
              <a:buBlip>
                <a:blip r:embed="rId4"/>
              </a:buBlip>
              <a:defRPr/>
            </a:pPr>
            <a:r>
              <a:rPr lang="en-US" b="0" dirty="0" smtClean="0">
                <a:latin typeface="+mj-lt"/>
              </a:rPr>
              <a:t>Point of Care &amp; Bedside</a:t>
            </a:r>
          </a:p>
          <a:p>
            <a:pPr marL="1485900" lvl="2" indent="-571500">
              <a:lnSpc>
                <a:spcPct val="90000"/>
              </a:lnSpc>
              <a:spcBef>
                <a:spcPts val="0"/>
              </a:spcBef>
              <a:buFontTx/>
              <a:buBlip>
                <a:blip r:embed="rId4"/>
              </a:buBlip>
              <a:defRPr/>
            </a:pPr>
            <a:r>
              <a:rPr lang="en-US" b="0" dirty="0" smtClean="0">
                <a:latin typeface="+mj-lt"/>
              </a:rPr>
              <a:t>Security &amp; Recodes</a:t>
            </a:r>
          </a:p>
          <a:p>
            <a:pPr marL="1485900" lvl="2" indent="-571500">
              <a:lnSpc>
                <a:spcPct val="90000"/>
              </a:lnSpc>
              <a:spcBef>
                <a:spcPts val="0"/>
              </a:spcBef>
              <a:buFontTx/>
              <a:buBlip>
                <a:blip r:embed="rId4"/>
              </a:buBlip>
              <a:defRPr/>
            </a:pPr>
            <a:r>
              <a:rPr lang="en-US" b="0" dirty="0" smtClean="0">
                <a:latin typeface="+mj-lt"/>
              </a:rPr>
              <a:t>Pharmacy</a:t>
            </a:r>
          </a:p>
          <a:p>
            <a:pPr marL="1485900" lvl="2" indent="-571500">
              <a:lnSpc>
                <a:spcPct val="90000"/>
              </a:lnSpc>
              <a:spcBef>
                <a:spcPts val="0"/>
              </a:spcBef>
              <a:buFontTx/>
              <a:buBlip>
                <a:blip r:embed="rId4"/>
              </a:buBlip>
              <a:defRPr/>
            </a:pPr>
            <a:r>
              <a:rPr lang="en-US" b="0" dirty="0" smtClean="0">
                <a:latin typeface="+mj-lt"/>
              </a:rPr>
              <a:t>Laboratory</a:t>
            </a:r>
          </a:p>
          <a:p>
            <a:pPr marL="1485900" lvl="2" indent="-571500">
              <a:lnSpc>
                <a:spcPct val="90000"/>
              </a:lnSpc>
              <a:spcBef>
                <a:spcPts val="0"/>
              </a:spcBef>
              <a:buFontTx/>
              <a:buBlip>
                <a:blip r:embed="rId4"/>
              </a:buBlip>
              <a:defRPr/>
            </a:pPr>
            <a:r>
              <a:rPr lang="en-US" b="0" dirty="0" smtClean="0">
                <a:latin typeface="+mj-lt"/>
              </a:rPr>
              <a:t>Supply Inventory </a:t>
            </a:r>
          </a:p>
          <a:p>
            <a:pPr marL="1485900" lvl="2" indent="-571500">
              <a:lnSpc>
                <a:spcPct val="90000"/>
              </a:lnSpc>
              <a:spcBef>
                <a:spcPts val="0"/>
              </a:spcBef>
              <a:buFontTx/>
              <a:buBlip>
                <a:blip r:embed="rId4"/>
              </a:buBlip>
              <a:defRPr/>
            </a:pPr>
            <a:r>
              <a:rPr lang="en-US" b="0" dirty="0" smtClean="0">
                <a:latin typeface="+mj-lt"/>
              </a:rPr>
              <a:t>Asset Tracking</a:t>
            </a:r>
            <a:endParaRPr lang="en-US" sz="2000" b="0" dirty="0" smtClean="0">
              <a:latin typeface="+mj-lt"/>
            </a:endParaRPr>
          </a:p>
          <a:p>
            <a:pPr marL="571500" indent="-571500">
              <a:lnSpc>
                <a:spcPct val="90000"/>
              </a:lnSpc>
              <a:spcBef>
                <a:spcPts val="1200"/>
              </a:spcBef>
              <a:defRPr/>
            </a:pPr>
            <a:endParaRPr lang="en-US" sz="2000" b="0" dirty="0">
              <a:solidFill>
                <a:schemeClr val="bg1"/>
              </a:solidFill>
              <a:effectLst>
                <a:outerShdw blurRad="38100" dist="38100" dir="2700000" algn="tl">
                  <a:srgbClr val="000000">
                    <a:alpha val="43137"/>
                  </a:srgbClr>
                </a:outerShdw>
              </a:effectLst>
              <a:latin typeface="+mj-lt"/>
            </a:endParaRPr>
          </a:p>
        </p:txBody>
      </p:sp>
      <p:sp>
        <p:nvSpPr>
          <p:cNvPr id="10" name="Rectangle 9"/>
          <p:cNvSpPr/>
          <p:nvPr/>
        </p:nvSpPr>
        <p:spPr>
          <a:xfrm>
            <a:off x="419724" y="227958"/>
            <a:ext cx="8535590" cy="723275"/>
          </a:xfrm>
          <a:prstGeom prst="rect">
            <a:avLst/>
          </a:prstGeom>
        </p:spPr>
        <p:txBody>
          <a:bodyPr wrap="square">
            <a:spAutoFit/>
          </a:bodyPr>
          <a:lstStyle/>
          <a:p>
            <a:pPr indent="-571500">
              <a:lnSpc>
                <a:spcPct val="90000"/>
              </a:lnSpc>
              <a:spcBef>
                <a:spcPts val="600"/>
              </a:spcBef>
              <a:defRPr/>
            </a:pPr>
            <a:r>
              <a:rPr lang="en-US" sz="2400" dirty="0" smtClean="0"/>
              <a:t>How to Win in Healthcare</a:t>
            </a:r>
          </a:p>
          <a:p>
            <a:pPr indent="-571500">
              <a:lnSpc>
                <a:spcPct val="90000"/>
              </a:lnSpc>
              <a:spcBef>
                <a:spcPts val="600"/>
              </a:spcBef>
              <a:defRPr/>
            </a:pPr>
            <a:r>
              <a:rPr lang="en-US" sz="1600" b="0" dirty="0" smtClean="0"/>
              <a:t>Take advantage of this high-growth category with Intermec’s well-positioned solutions</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1522" y="0"/>
            <a:ext cx="8153400" cy="641838"/>
          </a:xfrm>
        </p:spPr>
        <p:txBody>
          <a:bodyPr/>
          <a:lstStyle/>
          <a:p>
            <a:pPr eaLnBrk="1" hangingPunct="1"/>
            <a:r>
              <a:rPr lang="en-US" sz="2800" dirty="0" smtClean="0"/>
              <a:t>Intermec Contacts</a:t>
            </a:r>
          </a:p>
        </p:txBody>
      </p:sp>
      <p:sp>
        <p:nvSpPr>
          <p:cNvPr id="24579" name="Rectangle 3"/>
          <p:cNvSpPr>
            <a:spLocks noGrp="1" noChangeArrowheads="1"/>
          </p:cNvSpPr>
          <p:nvPr>
            <p:ph type="body" idx="1"/>
          </p:nvPr>
        </p:nvSpPr>
        <p:spPr>
          <a:xfrm>
            <a:off x="20320" y="645894"/>
            <a:ext cx="9144000" cy="4343400"/>
          </a:xfrm>
        </p:spPr>
        <p:txBody>
          <a:bodyPr/>
          <a:lstStyle/>
          <a:p>
            <a:pPr eaLnBrk="1" hangingPunct="1"/>
            <a:r>
              <a:rPr lang="en-US" sz="2000" dirty="0" smtClean="0"/>
              <a:t>Tom Roth - Director Product Strategy, Printers &amp; Media</a:t>
            </a:r>
          </a:p>
          <a:p>
            <a:pPr lvl="1" eaLnBrk="1" hangingPunct="1">
              <a:spcBef>
                <a:spcPts val="0"/>
              </a:spcBef>
            </a:pPr>
            <a:r>
              <a:rPr lang="en-US" sz="2000" u="sng" dirty="0" smtClean="0">
                <a:solidFill>
                  <a:schemeClr val="accent6">
                    <a:lumMod val="75000"/>
                  </a:schemeClr>
                </a:solidFill>
              </a:rPr>
              <a:t>tom.roth@intermec.com</a:t>
            </a:r>
            <a:r>
              <a:rPr lang="en-US" sz="2000" dirty="0" smtClean="0">
                <a:solidFill>
                  <a:schemeClr val="accent6">
                    <a:lumMod val="75000"/>
                  </a:schemeClr>
                </a:solidFill>
              </a:rPr>
              <a:t> </a:t>
            </a:r>
          </a:p>
          <a:p>
            <a:pPr eaLnBrk="1" hangingPunct="1">
              <a:spcBef>
                <a:spcPts val="1800"/>
              </a:spcBef>
            </a:pPr>
            <a:r>
              <a:rPr lang="en-US" sz="2000" dirty="0" smtClean="0"/>
              <a:t>Dan Bodnar – Director Mobile Printers</a:t>
            </a:r>
          </a:p>
          <a:p>
            <a:pPr lvl="1" eaLnBrk="1" hangingPunct="1">
              <a:spcBef>
                <a:spcPts val="0"/>
              </a:spcBef>
            </a:pPr>
            <a:r>
              <a:rPr lang="en-US" sz="2000" u="sng" dirty="0" smtClean="0">
                <a:solidFill>
                  <a:schemeClr val="accent6">
                    <a:lumMod val="75000"/>
                  </a:schemeClr>
                </a:solidFill>
              </a:rPr>
              <a:t>dan.bodnar@intermec.com</a:t>
            </a:r>
          </a:p>
          <a:p>
            <a:pPr eaLnBrk="1" hangingPunct="1">
              <a:spcBef>
                <a:spcPts val="1800"/>
              </a:spcBef>
            </a:pPr>
            <a:r>
              <a:rPr lang="en-US" sz="2000" dirty="0" smtClean="0"/>
              <a:t>Jill Ryan – Principal Product Manager (Desktop  Printers)</a:t>
            </a:r>
          </a:p>
          <a:p>
            <a:pPr lvl="1" eaLnBrk="1" hangingPunct="1">
              <a:spcBef>
                <a:spcPts val="0"/>
              </a:spcBef>
            </a:pPr>
            <a:r>
              <a:rPr lang="en-US" sz="2000" u="sng" dirty="0" smtClean="0">
                <a:solidFill>
                  <a:schemeClr val="accent6">
                    <a:lumMod val="75000"/>
                  </a:schemeClr>
                </a:solidFill>
              </a:rPr>
              <a:t>jill.ryan@intermec.com</a:t>
            </a:r>
          </a:p>
          <a:p>
            <a:pPr eaLnBrk="1" hangingPunct="1">
              <a:spcBef>
                <a:spcPts val="1800"/>
              </a:spcBef>
            </a:pPr>
            <a:r>
              <a:rPr lang="en-US" sz="2000" dirty="0" smtClean="0"/>
              <a:t>Alex Babic – Principal Product Manager (Fixed Industrial Printers)</a:t>
            </a:r>
          </a:p>
          <a:p>
            <a:pPr lvl="1" eaLnBrk="1" hangingPunct="1">
              <a:spcBef>
                <a:spcPts val="0"/>
              </a:spcBef>
            </a:pPr>
            <a:r>
              <a:rPr lang="en-US" sz="2000" u="sng" dirty="0" smtClean="0">
                <a:solidFill>
                  <a:schemeClr val="accent6">
                    <a:lumMod val="75000"/>
                  </a:schemeClr>
                </a:solidFill>
              </a:rPr>
              <a:t>alex.babic@intermec.com</a:t>
            </a:r>
          </a:p>
          <a:p>
            <a:pPr marL="347472" eaLnBrk="1" hangingPunct="1">
              <a:spcBef>
                <a:spcPts val="1800"/>
              </a:spcBef>
            </a:pPr>
            <a:r>
              <a:rPr lang="en-US" sz="2000" dirty="0" smtClean="0"/>
              <a:t>Dan Albaum – Sr. Director Field Marketing, Americas</a:t>
            </a:r>
          </a:p>
          <a:p>
            <a:pPr lvl="1" eaLnBrk="1" hangingPunct="1">
              <a:spcBef>
                <a:spcPts val="0"/>
              </a:spcBef>
            </a:pPr>
            <a:r>
              <a:rPr lang="en-US" sz="2000" u="sng" dirty="0" smtClean="0">
                <a:solidFill>
                  <a:schemeClr val="accent6">
                    <a:lumMod val="75000"/>
                  </a:schemeClr>
                </a:solidFill>
              </a:rPr>
              <a:t>dan.albaum@intermec.com</a:t>
            </a:r>
          </a:p>
          <a:p>
            <a:pPr eaLnBrk="1" hangingPunct="1">
              <a:spcBef>
                <a:spcPts val="1800"/>
              </a:spcBef>
            </a:pPr>
            <a:r>
              <a:rPr lang="en-US" sz="2000" dirty="0" smtClean="0"/>
              <a:t>Wayne Waxman – Sr. Product Marketing Manager, Printers &amp; Media</a:t>
            </a:r>
          </a:p>
          <a:p>
            <a:pPr marL="800100" lvl="3" indent="-342900" eaLnBrk="1" hangingPunct="1">
              <a:spcBef>
                <a:spcPts val="0"/>
              </a:spcBef>
              <a:buBlip>
                <a:blip r:embed="rId2"/>
              </a:buBlip>
            </a:pPr>
            <a:r>
              <a:rPr lang="en-US" sz="2000" u="sng" dirty="0" smtClean="0">
                <a:solidFill>
                  <a:schemeClr val="accent6">
                    <a:lumMod val="75000"/>
                  </a:schemeClr>
                </a:solidFill>
              </a:rPr>
              <a:t>wayne.waxman@intermec.com</a:t>
            </a:r>
          </a:p>
          <a:p>
            <a:pPr marL="347472" eaLnBrk="1" hangingPunct="1">
              <a:spcBef>
                <a:spcPts val="1800"/>
              </a:spcBef>
            </a:pPr>
            <a:r>
              <a:rPr lang="en-US" sz="2000" dirty="0" smtClean="0"/>
              <a:t>Don Blanton – Manager Product Marketing, Media</a:t>
            </a:r>
          </a:p>
          <a:p>
            <a:pPr marL="747522" lvl="2" indent="-342900" eaLnBrk="1" hangingPunct="1">
              <a:spcBef>
                <a:spcPts val="0"/>
              </a:spcBef>
              <a:buBlip>
                <a:blip r:embed="rId2"/>
              </a:buBlip>
            </a:pPr>
            <a:r>
              <a:rPr lang="en-US" u="sng" dirty="0" smtClean="0">
                <a:solidFill>
                  <a:schemeClr val="accent6">
                    <a:lumMod val="75000"/>
                  </a:schemeClr>
                </a:solidFill>
              </a:rPr>
              <a:t>don.blanton@intermec.com</a:t>
            </a:r>
          </a:p>
          <a:p>
            <a:pPr lvl="1" eaLnBrk="1" hangingPunct="1">
              <a:spcBef>
                <a:spcPts val="0"/>
              </a:spcBef>
            </a:pPr>
            <a:endParaRPr lang="en-US" sz="2000" u="sng" dirty="0" smtClean="0">
              <a:solidFill>
                <a:schemeClr val="accent6">
                  <a:lumMod val="75000"/>
                </a:schemeClr>
              </a:solidFill>
            </a:endParaRPr>
          </a:p>
          <a:p>
            <a:pPr lvl="1" eaLnBrk="1" hangingPunct="1">
              <a:spcBef>
                <a:spcPts val="0"/>
              </a:spcBef>
            </a:pPr>
            <a:endParaRPr lang="en-US" sz="2000" u="sng" dirty="0" smtClean="0">
              <a:solidFill>
                <a:schemeClr val="accent6">
                  <a:lumMod val="75000"/>
                </a:schemeClr>
              </a:solidFill>
            </a:endParaRPr>
          </a:p>
        </p:txBody>
      </p:sp>
      <p:pic>
        <p:nvPicPr>
          <p:cNvPr id="4" name="Picture 6" descr="Intermec"/>
          <p:cNvPicPr>
            <a:picLocks noChangeAspect="1" noChangeArrowheads="1"/>
          </p:cNvPicPr>
          <p:nvPr/>
        </p:nvPicPr>
        <p:blipFill>
          <a:blip r:embed="rId3" cstate="print"/>
          <a:srcRect/>
          <a:stretch>
            <a:fillRect/>
          </a:stretch>
        </p:blipFill>
        <p:spPr bwMode="auto">
          <a:xfrm>
            <a:off x="7467600" y="6248400"/>
            <a:ext cx="1397000" cy="311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3" cstate="print"/>
          <a:srcRect/>
          <a:stretch>
            <a:fillRect/>
          </a:stretch>
        </p:blipFill>
        <p:spPr bwMode="auto">
          <a:xfrm>
            <a:off x="0" y="0"/>
            <a:ext cx="4005943" cy="6943725"/>
          </a:xfrm>
          <a:prstGeom prst="rect">
            <a:avLst/>
          </a:prstGeom>
          <a:noFill/>
          <a:ln w="9525">
            <a:noFill/>
            <a:miter lim="800000"/>
            <a:headEnd/>
            <a:tailEnd/>
          </a:ln>
        </p:spPr>
      </p:pic>
      <p:grpSp>
        <p:nvGrpSpPr>
          <p:cNvPr id="4099" name="Rectangle 11"/>
          <p:cNvGrpSpPr>
            <a:grpSpLocks/>
          </p:cNvGrpSpPr>
          <p:nvPr/>
        </p:nvGrpSpPr>
        <p:grpSpPr bwMode="auto">
          <a:xfrm rot="5400000" flipH="1">
            <a:off x="1378744" y="-845344"/>
            <a:ext cx="7010400" cy="8548688"/>
            <a:chOff x="-4" y="-4"/>
            <a:chExt cx="5768" cy="3514"/>
          </a:xfrm>
        </p:grpSpPr>
        <p:pic>
          <p:nvPicPr>
            <p:cNvPr id="4103" name="Rectangle 11"/>
            <p:cNvPicPr>
              <a:picLocks noChangeArrowheads="1"/>
            </p:cNvPicPr>
            <p:nvPr/>
          </p:nvPicPr>
          <p:blipFill>
            <a:blip r:embed="rId4" cstate="print"/>
            <a:srcRect/>
            <a:stretch>
              <a:fillRect/>
            </a:stretch>
          </p:blipFill>
          <p:spPr bwMode="auto">
            <a:xfrm>
              <a:off x="-4" y="-4"/>
              <a:ext cx="5768" cy="3514"/>
            </a:xfrm>
            <a:prstGeom prst="rect">
              <a:avLst/>
            </a:prstGeom>
            <a:noFill/>
            <a:ln w="9525">
              <a:noFill/>
              <a:miter lim="800000"/>
              <a:headEnd/>
              <a:tailEnd/>
            </a:ln>
          </p:spPr>
        </p:pic>
        <p:sp>
          <p:nvSpPr>
            <p:cNvPr id="4104" name="Text Box 5"/>
            <p:cNvSpPr txBox="1">
              <a:spLocks noChangeArrowheads="1"/>
            </p:cNvSpPr>
            <p:nvPr/>
          </p:nvSpPr>
          <p:spPr bwMode="auto">
            <a:xfrm>
              <a:off x="0" y="0"/>
              <a:ext cx="5760" cy="3504"/>
            </a:xfrm>
            <a:prstGeom prst="rect">
              <a:avLst/>
            </a:prstGeom>
            <a:noFill/>
            <a:ln w="9525">
              <a:noFill/>
              <a:miter lim="800000"/>
              <a:headEnd/>
              <a:tailEnd/>
            </a:ln>
          </p:spPr>
          <p:txBody>
            <a:bodyPr wrap="none" anchor="ctr"/>
            <a:lstStyle/>
            <a:p>
              <a:endParaRPr lang="en-US" b="0">
                <a:solidFill>
                  <a:schemeClr val="bg1"/>
                </a:solidFill>
              </a:endParaRPr>
            </a:p>
          </p:txBody>
        </p:sp>
      </p:grpSp>
      <p:pic>
        <p:nvPicPr>
          <p:cNvPr id="4100" name="Picture 6" descr="Intermec"/>
          <p:cNvPicPr>
            <a:picLocks noChangeAspect="1" noChangeArrowheads="1"/>
          </p:cNvPicPr>
          <p:nvPr/>
        </p:nvPicPr>
        <p:blipFill>
          <a:blip r:embed="rId5" cstate="print"/>
          <a:srcRect/>
          <a:stretch>
            <a:fillRect/>
          </a:stretch>
        </p:blipFill>
        <p:spPr bwMode="auto">
          <a:xfrm>
            <a:off x="7467600" y="6248400"/>
            <a:ext cx="1397000" cy="311150"/>
          </a:xfrm>
          <a:prstGeom prst="rect">
            <a:avLst/>
          </a:prstGeom>
          <a:noFill/>
          <a:ln w="9525">
            <a:noFill/>
            <a:miter lim="800000"/>
            <a:headEnd/>
            <a:tailEnd/>
          </a:ln>
        </p:spPr>
      </p:pic>
      <p:sp>
        <p:nvSpPr>
          <p:cNvPr id="4101"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4102" name="Rectangle 3"/>
          <p:cNvSpPr>
            <a:spLocks noChangeArrowheads="1"/>
          </p:cNvSpPr>
          <p:nvPr/>
        </p:nvSpPr>
        <p:spPr bwMode="auto">
          <a:xfrm>
            <a:off x="4034971" y="592352"/>
            <a:ext cx="5007428" cy="3505200"/>
          </a:xfrm>
          <a:prstGeom prst="rect">
            <a:avLst/>
          </a:prstGeom>
          <a:noFill/>
          <a:ln w="9525">
            <a:noFill/>
            <a:miter lim="800000"/>
            <a:headEnd/>
            <a:tailEnd/>
          </a:ln>
        </p:spPr>
        <p:txBody>
          <a:bodyPr/>
          <a:lstStyle/>
          <a:p>
            <a:pPr marL="571500" indent="-571500">
              <a:lnSpc>
                <a:spcPct val="90000"/>
              </a:lnSpc>
              <a:spcBef>
                <a:spcPts val="1800"/>
              </a:spcBef>
            </a:pPr>
            <a:r>
              <a:rPr lang="en-US" sz="2800" dirty="0" smtClean="0">
                <a:solidFill>
                  <a:schemeClr val="bg1"/>
                </a:solidFill>
                <a:effectLst>
                  <a:outerShdw blurRad="38100" dist="38100" dir="2700000" algn="tl">
                    <a:srgbClr val="000000">
                      <a:alpha val="43137"/>
                    </a:srgbClr>
                  </a:outerShdw>
                </a:effectLst>
                <a:latin typeface="Calibri" pitchFamily="34" charset="0"/>
              </a:rPr>
              <a:t>What You’ll Learn Today:</a:t>
            </a:r>
          </a:p>
          <a:p>
            <a:pPr marL="571500" indent="-571500">
              <a:lnSpc>
                <a:spcPct val="90000"/>
              </a:lnSpc>
              <a:spcBef>
                <a:spcPts val="2400"/>
              </a:spcBef>
              <a:buFontTx/>
              <a:buBlip>
                <a:blip r:embed="rId6"/>
              </a:buBlip>
            </a:pPr>
            <a:r>
              <a:rPr lang="en-US" sz="2400" dirty="0" smtClean="0">
                <a:solidFill>
                  <a:schemeClr val="bg1"/>
                </a:solidFill>
                <a:effectLst>
                  <a:outerShdw blurRad="38100" dist="38100" dir="2700000" algn="tl">
                    <a:srgbClr val="000000">
                      <a:alpha val="43137"/>
                    </a:srgbClr>
                  </a:outerShdw>
                </a:effectLst>
                <a:latin typeface="Calibri" pitchFamily="34" charset="0"/>
              </a:rPr>
              <a:t>How large is the healthcare printer opportunity?</a:t>
            </a:r>
          </a:p>
          <a:p>
            <a:pPr marL="571500" indent="-571500">
              <a:lnSpc>
                <a:spcPct val="90000"/>
              </a:lnSpc>
              <a:spcBef>
                <a:spcPts val="2400"/>
              </a:spcBef>
              <a:buFontTx/>
              <a:buBlip>
                <a:blip r:embed="rId6"/>
              </a:buBlip>
            </a:pPr>
            <a:r>
              <a:rPr lang="en-US" sz="2400" dirty="0" smtClean="0">
                <a:solidFill>
                  <a:schemeClr val="bg1"/>
                </a:solidFill>
                <a:effectLst>
                  <a:outerShdw blurRad="38100" dist="38100" dir="2700000" algn="tl">
                    <a:srgbClr val="000000">
                      <a:alpha val="43137"/>
                    </a:srgbClr>
                  </a:outerShdw>
                </a:effectLst>
                <a:latin typeface="Calibri" pitchFamily="34" charset="0"/>
              </a:rPr>
              <a:t>Who are the target customers?</a:t>
            </a:r>
          </a:p>
          <a:p>
            <a:pPr marL="571500" indent="-571500">
              <a:lnSpc>
                <a:spcPct val="90000"/>
              </a:lnSpc>
              <a:spcBef>
                <a:spcPts val="2400"/>
              </a:spcBef>
              <a:buFontTx/>
              <a:buBlip>
                <a:blip r:embed="rId6"/>
              </a:buBlip>
            </a:pPr>
            <a:r>
              <a:rPr lang="en-US" sz="2400" dirty="0" smtClean="0">
                <a:solidFill>
                  <a:schemeClr val="bg1"/>
                </a:solidFill>
                <a:effectLst>
                  <a:outerShdw blurRad="38100" dist="38100" dir="2700000" algn="tl">
                    <a:srgbClr val="000000">
                      <a:alpha val="43137"/>
                    </a:srgbClr>
                  </a:outerShdw>
                </a:effectLst>
                <a:latin typeface="Calibri" pitchFamily="34" charset="0"/>
              </a:rPr>
              <a:t>What are their key challenges? </a:t>
            </a:r>
            <a:endParaRPr lang="en-US" sz="2400" dirty="0">
              <a:solidFill>
                <a:schemeClr val="bg1"/>
              </a:solidFill>
              <a:effectLst>
                <a:outerShdw blurRad="38100" dist="38100" dir="2700000" algn="tl">
                  <a:srgbClr val="000000">
                    <a:alpha val="43137"/>
                  </a:srgbClr>
                </a:outerShdw>
              </a:effectLst>
              <a:latin typeface="Calibri" pitchFamily="34" charset="0"/>
            </a:endParaRPr>
          </a:p>
          <a:p>
            <a:pPr marL="571500" indent="-571500">
              <a:lnSpc>
                <a:spcPct val="90000"/>
              </a:lnSpc>
              <a:spcBef>
                <a:spcPts val="2400"/>
              </a:spcBef>
              <a:buFontTx/>
              <a:buBlip>
                <a:blip r:embed="rId6"/>
              </a:buBlip>
            </a:pPr>
            <a:r>
              <a:rPr lang="en-US" sz="2400" dirty="0" smtClean="0">
                <a:solidFill>
                  <a:schemeClr val="bg1"/>
                </a:solidFill>
                <a:effectLst>
                  <a:outerShdw blurRad="38100" dist="38100" dir="2700000" algn="tl">
                    <a:srgbClr val="000000">
                      <a:alpha val="43137"/>
                    </a:srgbClr>
                  </a:outerShdw>
                </a:effectLst>
                <a:latin typeface="Calibri" pitchFamily="34" charset="0"/>
              </a:rPr>
              <a:t>What are Intermec’s solutions </a:t>
            </a:r>
            <a:r>
              <a:rPr lang="en-US" sz="2400" dirty="0">
                <a:solidFill>
                  <a:schemeClr val="bg1"/>
                </a:solidFill>
                <a:effectLst>
                  <a:outerShdw blurRad="38100" dist="38100" dir="2700000" algn="tl">
                    <a:srgbClr val="000000">
                      <a:alpha val="43137"/>
                    </a:srgbClr>
                  </a:outerShdw>
                </a:effectLst>
                <a:latin typeface="Calibri" pitchFamily="34" charset="0"/>
              </a:rPr>
              <a:t>by </a:t>
            </a:r>
            <a:r>
              <a:rPr lang="en-US" sz="2400" dirty="0" smtClean="0">
                <a:solidFill>
                  <a:schemeClr val="bg1"/>
                </a:solidFill>
                <a:effectLst>
                  <a:outerShdw blurRad="38100" dist="38100" dir="2700000" algn="tl">
                    <a:srgbClr val="000000">
                      <a:alpha val="43137"/>
                    </a:srgbClr>
                  </a:outerShdw>
                </a:effectLst>
                <a:latin typeface="Calibri" pitchFamily="34" charset="0"/>
              </a:rPr>
              <a:t>application and why Intermec is the smart choice?</a:t>
            </a:r>
          </a:p>
          <a:p>
            <a:pPr marL="571500" indent="-571500">
              <a:lnSpc>
                <a:spcPct val="90000"/>
              </a:lnSpc>
              <a:spcBef>
                <a:spcPts val="2400"/>
              </a:spcBef>
              <a:buFontTx/>
              <a:buBlip>
                <a:blip r:embed="rId6"/>
              </a:buBlip>
            </a:pPr>
            <a:r>
              <a:rPr lang="en-US" sz="2400" dirty="0" smtClean="0">
                <a:solidFill>
                  <a:schemeClr val="bg1"/>
                </a:solidFill>
                <a:effectLst>
                  <a:outerShdw blurRad="38100" dist="38100" dir="2700000" algn="tl">
                    <a:srgbClr val="000000">
                      <a:alpha val="43137"/>
                    </a:srgbClr>
                  </a:outerShdw>
                </a:effectLst>
                <a:latin typeface="Calibri" pitchFamily="34" charset="0"/>
              </a:rPr>
              <a:t>What healthcare selling tools are available and where do I find them?</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ospital_052.jpg"/>
          <p:cNvPicPr>
            <a:picLocks noChangeAspect="1"/>
          </p:cNvPicPr>
          <p:nvPr/>
        </p:nvPicPr>
        <p:blipFill>
          <a:blip r:embed="rId3" cstate="print"/>
          <a:stretch>
            <a:fillRect/>
          </a:stretch>
        </p:blipFill>
        <p:spPr>
          <a:xfrm>
            <a:off x="0" y="-1"/>
            <a:ext cx="9106148" cy="6858001"/>
          </a:xfrm>
          <a:prstGeom prst="rect">
            <a:avLst/>
          </a:prstGeom>
        </p:spPr>
      </p:pic>
      <p:grpSp>
        <p:nvGrpSpPr>
          <p:cNvPr id="2" name="Rectangle 11"/>
          <p:cNvGrpSpPr>
            <a:grpSpLocks/>
          </p:cNvGrpSpPr>
          <p:nvPr/>
        </p:nvGrpSpPr>
        <p:grpSpPr bwMode="auto">
          <a:xfrm rot="16200000" flipH="1">
            <a:off x="-1041049" y="943779"/>
            <a:ext cx="7010400" cy="4970441"/>
            <a:chOff x="-4" y="-4"/>
            <a:chExt cx="5768" cy="3514"/>
          </a:xfrm>
        </p:grpSpPr>
        <p:pic>
          <p:nvPicPr>
            <p:cNvPr id="4103" name="Rectangle 11"/>
            <p:cNvPicPr>
              <a:picLocks noChangeArrowheads="1"/>
            </p:cNvPicPr>
            <p:nvPr/>
          </p:nvPicPr>
          <p:blipFill>
            <a:blip r:embed="rId4" cstate="print"/>
            <a:srcRect/>
            <a:stretch>
              <a:fillRect/>
            </a:stretch>
          </p:blipFill>
          <p:spPr bwMode="auto">
            <a:xfrm>
              <a:off x="-4" y="-4"/>
              <a:ext cx="5768" cy="3514"/>
            </a:xfrm>
            <a:prstGeom prst="rect">
              <a:avLst/>
            </a:prstGeom>
            <a:noFill/>
            <a:ln w="9525">
              <a:noFill/>
              <a:miter lim="800000"/>
              <a:headEnd/>
              <a:tailEnd/>
            </a:ln>
          </p:spPr>
        </p:pic>
        <p:sp>
          <p:nvSpPr>
            <p:cNvPr id="4104" name="Text Box 5"/>
            <p:cNvSpPr txBox="1">
              <a:spLocks noChangeArrowheads="1"/>
            </p:cNvSpPr>
            <p:nvPr/>
          </p:nvSpPr>
          <p:spPr bwMode="auto">
            <a:xfrm>
              <a:off x="0" y="0"/>
              <a:ext cx="5760" cy="3504"/>
            </a:xfrm>
            <a:prstGeom prst="rect">
              <a:avLst/>
            </a:prstGeom>
            <a:noFill/>
            <a:ln w="9525">
              <a:noFill/>
              <a:miter lim="800000"/>
              <a:headEnd/>
              <a:tailEnd/>
            </a:ln>
          </p:spPr>
          <p:txBody>
            <a:bodyPr wrap="none" anchor="ctr"/>
            <a:lstStyle/>
            <a:p>
              <a:endParaRPr lang="en-US" b="0">
                <a:solidFill>
                  <a:schemeClr val="bg1"/>
                </a:solidFill>
              </a:endParaRPr>
            </a:p>
          </p:txBody>
        </p:sp>
      </p:grpSp>
      <p:pic>
        <p:nvPicPr>
          <p:cNvPr id="4100" name="Picture 6" descr="Intermec"/>
          <p:cNvPicPr>
            <a:picLocks noChangeAspect="1" noChangeArrowheads="1"/>
          </p:cNvPicPr>
          <p:nvPr/>
        </p:nvPicPr>
        <p:blipFill>
          <a:blip r:embed="rId5" cstate="print"/>
          <a:srcRect/>
          <a:stretch>
            <a:fillRect/>
          </a:stretch>
        </p:blipFill>
        <p:spPr bwMode="auto">
          <a:xfrm>
            <a:off x="7467600" y="6248400"/>
            <a:ext cx="1397000" cy="311150"/>
          </a:xfrm>
          <a:prstGeom prst="rect">
            <a:avLst/>
          </a:prstGeom>
          <a:noFill/>
          <a:ln w="9525">
            <a:noFill/>
            <a:miter lim="800000"/>
            <a:headEnd/>
            <a:tailEnd/>
          </a:ln>
        </p:spPr>
      </p:pic>
      <p:sp>
        <p:nvSpPr>
          <p:cNvPr id="4101"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4102" name="Rectangle 3"/>
          <p:cNvSpPr>
            <a:spLocks noChangeArrowheads="1"/>
          </p:cNvSpPr>
          <p:nvPr/>
        </p:nvSpPr>
        <p:spPr bwMode="auto">
          <a:xfrm>
            <a:off x="319312" y="868115"/>
            <a:ext cx="2104573" cy="3505200"/>
          </a:xfrm>
          <a:prstGeom prst="rect">
            <a:avLst/>
          </a:prstGeom>
          <a:noFill/>
          <a:ln w="9525">
            <a:noFill/>
            <a:miter lim="800000"/>
            <a:headEnd/>
            <a:tailEnd/>
          </a:ln>
        </p:spPr>
        <p:txBody>
          <a:bodyPr/>
          <a:lstStyle/>
          <a:p>
            <a:pPr marL="571500" indent="-571500" algn="ctr" eaLnBrk="0" hangingPunct="0">
              <a:spcBef>
                <a:spcPct val="20000"/>
              </a:spcBef>
              <a:buSzPct val="200000"/>
            </a:pPr>
            <a:endParaRPr lang="en-US" sz="4800" dirty="0">
              <a:solidFill>
                <a:schemeClr val="bg1"/>
              </a:solidFill>
              <a:effectLst>
                <a:outerShdw blurRad="38100" dist="38100" dir="2700000" algn="tl">
                  <a:srgbClr val="000000">
                    <a:alpha val="43137"/>
                  </a:srgbClr>
                </a:outerShdw>
              </a:effectLst>
              <a:latin typeface="Calibri" pitchFamily="34" charset="0"/>
            </a:endParaRPr>
          </a:p>
          <a:p>
            <a:pPr marL="571500" indent="-571500" algn="ctr">
              <a:lnSpc>
                <a:spcPct val="90000"/>
              </a:lnSpc>
              <a:spcBef>
                <a:spcPct val="5000"/>
              </a:spcBef>
            </a:pPr>
            <a:r>
              <a:rPr lang="en-US" sz="4800" dirty="0" smtClean="0">
                <a:solidFill>
                  <a:schemeClr val="bg1"/>
                </a:solidFill>
                <a:effectLst>
                  <a:outerShdw blurRad="38100" dist="38100" dir="2700000" algn="tl">
                    <a:srgbClr val="000000">
                      <a:alpha val="43137"/>
                    </a:srgbClr>
                  </a:outerShdw>
                </a:effectLst>
                <a:latin typeface="Calibri" pitchFamily="34" charset="0"/>
              </a:rPr>
              <a:t>Thank You</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342" y="4319798"/>
            <a:ext cx="7772400" cy="1362075"/>
          </a:xfrm>
        </p:spPr>
        <p:txBody>
          <a:bodyPr/>
          <a:lstStyle/>
          <a:p>
            <a:r>
              <a:rPr lang="en-US" dirty="0" smtClean="0"/>
              <a:t>APPENDIX</a:t>
            </a:r>
            <a:br>
              <a:rPr lang="en-US" dirty="0" smtClean="0"/>
            </a:br>
            <a:endParaRPr lang="en-US" dirty="0">
              <a:solidFill>
                <a:schemeClr val="bg1"/>
              </a:solidFill>
              <a:effectLst>
                <a:outerShdw blurRad="38100" dist="38100" dir="2700000" algn="tl">
                  <a:srgbClr val="000000">
                    <a:alpha val="43137"/>
                  </a:srgbClr>
                </a:outerShdw>
              </a:effectLst>
            </a:endParaRPr>
          </a:p>
        </p:txBody>
      </p:sp>
      <p:pic>
        <p:nvPicPr>
          <p:cNvPr id="10" name="Picture 6" descr="Intermec"/>
          <p:cNvPicPr>
            <a:picLocks noChangeAspect="1" noChangeArrowheads="1"/>
          </p:cNvPicPr>
          <p:nvPr/>
        </p:nvPicPr>
        <p:blipFill>
          <a:blip r:embed="rId2" cstate="print"/>
          <a:srcRect/>
          <a:stretch>
            <a:fillRect/>
          </a:stretch>
        </p:blipFill>
        <p:spPr bwMode="auto">
          <a:xfrm>
            <a:off x="7467600" y="6248400"/>
            <a:ext cx="1397000" cy="311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lstStyle/>
          <a:p>
            <a:pPr marL="287338" indent="-287338">
              <a:buFont typeface="Wingdings" pitchFamily="2" charset="2"/>
              <a:buNone/>
            </a:pPr>
            <a:r>
              <a:rPr lang="en-US" sz="2000" b="1" smtClean="0"/>
              <a:t>GOAL: </a:t>
            </a:r>
            <a:r>
              <a:rPr lang="en-US" sz="2000" b="1" smtClean="0">
                <a:solidFill>
                  <a:srgbClr val="0033CC"/>
                </a:solidFill>
              </a:rPr>
              <a:t>Remove printer command language </a:t>
            </a:r>
            <a:br>
              <a:rPr lang="en-US" sz="2000" b="1" smtClean="0">
                <a:solidFill>
                  <a:srgbClr val="0033CC"/>
                </a:solidFill>
              </a:rPr>
            </a:br>
            <a:r>
              <a:rPr lang="en-US" sz="2000" b="1" smtClean="0">
                <a:solidFill>
                  <a:srgbClr val="0033CC"/>
                </a:solidFill>
              </a:rPr>
              <a:t>        </a:t>
            </a:r>
            <a:r>
              <a:rPr lang="en-US" sz="1200" b="1" smtClean="0">
                <a:solidFill>
                  <a:srgbClr val="0033CC"/>
                </a:solidFill>
              </a:rPr>
              <a:t>  </a:t>
            </a:r>
            <a:r>
              <a:rPr lang="en-US" sz="2000" b="1" smtClean="0">
                <a:solidFill>
                  <a:srgbClr val="0033CC"/>
                </a:solidFill>
              </a:rPr>
              <a:t>from the sales equation</a:t>
            </a:r>
          </a:p>
          <a:p>
            <a:pPr marL="287338" indent="-287338">
              <a:buFont typeface="Wingdings" pitchFamily="2" charset="2"/>
              <a:buNone/>
            </a:pPr>
            <a:endParaRPr lang="en-US" sz="1000" b="1" smtClean="0"/>
          </a:p>
          <a:p>
            <a:pPr marL="287338" indent="-287338">
              <a:buFont typeface="Wingdings" pitchFamily="2" charset="2"/>
              <a:buNone/>
            </a:pPr>
            <a:r>
              <a:rPr lang="en-US" sz="2000" b="1" smtClean="0"/>
              <a:t> iFAST Pre-sales Response Team Provides:</a:t>
            </a:r>
          </a:p>
          <a:p>
            <a:pPr marL="287338" indent="-287338"/>
            <a:r>
              <a:rPr lang="en-US" sz="2000" smtClean="0"/>
              <a:t>Complete understanding</a:t>
            </a:r>
          </a:p>
          <a:p>
            <a:pPr marL="287338" indent="-287338"/>
            <a:r>
              <a:rPr lang="en-US" sz="2000" smtClean="0"/>
              <a:t>Rapid escalation and response</a:t>
            </a:r>
          </a:p>
          <a:p>
            <a:pPr marL="287338" indent="-287338"/>
            <a:r>
              <a:rPr lang="en-US" sz="2000" smtClean="0"/>
              <a:t>Commitment for a solution</a:t>
            </a:r>
          </a:p>
          <a:p>
            <a:pPr marL="287338" indent="-287338"/>
            <a:r>
              <a:rPr lang="en-US" sz="2000" smtClean="0"/>
              <a:t>Confidence for a successful demonstration</a:t>
            </a:r>
            <a:endParaRPr lang="en-US" sz="900" smtClean="0"/>
          </a:p>
          <a:p>
            <a:pPr marL="287338" indent="-287338">
              <a:buFont typeface="Wingdings" pitchFamily="2" charset="2"/>
              <a:buNone/>
            </a:pPr>
            <a:endParaRPr lang="en-US" sz="900" b="1" smtClean="0"/>
          </a:p>
          <a:p>
            <a:pPr marL="287338" indent="-287338">
              <a:buFont typeface="Wingdings" pitchFamily="2" charset="2"/>
              <a:buNone/>
            </a:pPr>
            <a:endParaRPr lang="en-US" sz="600" b="1" smtClean="0"/>
          </a:p>
          <a:p>
            <a:pPr marL="287338" indent="-287338">
              <a:buFont typeface="Wingdings" pitchFamily="2" charset="2"/>
              <a:buNone/>
            </a:pPr>
            <a:r>
              <a:rPr lang="en-US" sz="2000" b="1" smtClean="0"/>
              <a:t>Proven Success:</a:t>
            </a:r>
          </a:p>
          <a:p>
            <a:pPr marL="287338" indent="-287338"/>
            <a:r>
              <a:rPr lang="en-US" sz="2000" smtClean="0"/>
              <a:t>“The ability to emulate a competitive language in the customer’s </a:t>
            </a:r>
            <a:br>
              <a:rPr lang="en-US" sz="2000" smtClean="0"/>
            </a:br>
            <a:r>
              <a:rPr lang="en-US" sz="2000" smtClean="0"/>
              <a:t>environment, with quick response for unsupported commands, </a:t>
            </a:r>
            <a:br>
              <a:rPr lang="en-US" sz="2000" smtClean="0"/>
            </a:br>
            <a:r>
              <a:rPr lang="en-US" sz="2000" smtClean="0"/>
              <a:t>was key to winning this highly competitive opportunity.”</a:t>
            </a:r>
          </a:p>
          <a:p>
            <a:pPr marL="287338" indent="-287338"/>
            <a:endParaRPr lang="en-US" sz="2000" smtClean="0"/>
          </a:p>
        </p:txBody>
      </p:sp>
      <p:sp>
        <p:nvSpPr>
          <p:cNvPr id="5" name="Rectangle 2"/>
          <p:cNvSpPr>
            <a:spLocks noGrp="1" noChangeArrowheads="1"/>
          </p:cNvSpPr>
          <p:nvPr>
            <p:ph type="title"/>
          </p:nvPr>
        </p:nvSpPr>
        <p:spPr/>
        <p:txBody>
          <a:bodyPr/>
          <a:lstStyle/>
          <a:p>
            <a:pPr>
              <a:defRPr/>
            </a:pPr>
            <a:r>
              <a:rPr lang="en-US" sz="3200" dirty="0" smtClean="0"/>
              <a:t>Easy to Sell – </a:t>
            </a:r>
            <a:r>
              <a:rPr lang="en-US" sz="3200" dirty="0" err="1" smtClean="0"/>
              <a:t>iFAST</a:t>
            </a:r>
            <a:r>
              <a:rPr lang="en-US" sz="3200" dirty="0" smtClean="0"/>
              <a:t/>
            </a:r>
            <a:br>
              <a:rPr lang="en-US" sz="3200" dirty="0" smtClean="0"/>
            </a:br>
            <a:r>
              <a:rPr lang="en-US" sz="2400" b="0" kern="1200" dirty="0" smtClean="0">
                <a:solidFill>
                  <a:srgbClr val="005DAB"/>
                </a:solidFill>
              </a:rPr>
              <a:t>48 Hour Response</a:t>
            </a:r>
          </a:p>
        </p:txBody>
      </p:sp>
      <p:grpSp>
        <p:nvGrpSpPr>
          <p:cNvPr id="2" name="AutoShape 4"/>
          <p:cNvGrpSpPr>
            <a:grpSpLocks/>
          </p:cNvGrpSpPr>
          <p:nvPr/>
        </p:nvGrpSpPr>
        <p:grpSpPr bwMode="auto">
          <a:xfrm>
            <a:off x="6650038" y="579438"/>
            <a:ext cx="2232025" cy="3322637"/>
            <a:chOff x="4189" y="365"/>
            <a:chExt cx="1406" cy="2093"/>
          </a:xfrm>
        </p:grpSpPr>
        <p:pic>
          <p:nvPicPr>
            <p:cNvPr id="52228" name="AutoShape 4"/>
            <p:cNvPicPr>
              <a:picLocks noChangeArrowheads="1"/>
            </p:cNvPicPr>
            <p:nvPr/>
          </p:nvPicPr>
          <p:blipFill>
            <a:blip r:embed="rId3" cstate="print"/>
            <a:srcRect/>
            <a:stretch>
              <a:fillRect/>
            </a:stretch>
          </p:blipFill>
          <p:spPr bwMode="auto">
            <a:xfrm>
              <a:off x="4189" y="365"/>
              <a:ext cx="1406" cy="2093"/>
            </a:xfrm>
            <a:prstGeom prst="rect">
              <a:avLst/>
            </a:prstGeom>
            <a:noFill/>
            <a:ln w="9525">
              <a:noFill/>
              <a:miter lim="800000"/>
              <a:headEnd/>
              <a:tailEnd/>
            </a:ln>
          </p:spPr>
        </p:pic>
        <p:sp>
          <p:nvSpPr>
            <p:cNvPr id="52229" name="Text Box 5"/>
            <p:cNvSpPr txBox="1">
              <a:spLocks noChangeArrowheads="1"/>
            </p:cNvSpPr>
            <p:nvPr/>
          </p:nvSpPr>
          <p:spPr bwMode="auto">
            <a:xfrm>
              <a:off x="4264" y="439"/>
              <a:ext cx="1257" cy="1944"/>
            </a:xfrm>
            <a:prstGeom prst="rect">
              <a:avLst/>
            </a:prstGeom>
            <a:noFill/>
            <a:ln w="9525">
              <a:noFill/>
              <a:miter lim="800000"/>
              <a:headEnd/>
              <a:tailEnd/>
            </a:ln>
          </p:spPr>
          <p:txBody>
            <a:bodyPr wrap="none" anchor="ctr">
              <a:spAutoFit/>
            </a:bodyPr>
            <a:lstStyle/>
            <a:p>
              <a:pPr eaLnBrk="0" hangingPunct="0"/>
              <a:endParaRPr 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linds(horizontal)">
                                      <p:cBhvr>
                                        <p:cTn id="21" dur="500"/>
                                        <p:tgtEl>
                                          <p:spTgt spid="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linds(horizontal)">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blinds(horizontal)">
                                      <p:cBhvr>
                                        <p:cTn id="29" dur="500"/>
                                        <p:tgtEl>
                                          <p:spTgt spid="4">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blinds(horizontal)">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ounded Rectangle 27"/>
          <p:cNvSpPr>
            <a:spLocks noChangeArrowheads="1"/>
          </p:cNvSpPr>
          <p:nvPr/>
        </p:nvSpPr>
        <p:spPr bwMode="auto">
          <a:xfrm>
            <a:off x="239032" y="882656"/>
            <a:ext cx="8637588" cy="466725"/>
          </a:xfrm>
          <a:prstGeom prst="roundRect">
            <a:avLst>
              <a:gd name="adj" fmla="val 16667"/>
            </a:avLst>
          </a:prstGeom>
          <a:solidFill>
            <a:schemeClr val="accent6"/>
          </a:solidFill>
          <a:ln w="9525" algn="ctr">
            <a:solidFill>
              <a:schemeClr val="tx1"/>
            </a:solidFill>
            <a:round/>
            <a:headEnd/>
            <a:tailEnd/>
          </a:ln>
        </p:spPr>
        <p:txBody>
          <a:bodyPr/>
          <a:lstStyle/>
          <a:p>
            <a:pPr eaLnBrk="0" hangingPunct="0"/>
            <a:endParaRPr lang="en-US" dirty="0">
              <a:solidFill>
                <a:schemeClr val="bg1"/>
              </a:solidFill>
            </a:endParaRPr>
          </a:p>
        </p:txBody>
      </p:sp>
      <p:sp>
        <p:nvSpPr>
          <p:cNvPr id="54274" name="Rounded Rectangle 26"/>
          <p:cNvSpPr>
            <a:spLocks noChangeArrowheads="1"/>
          </p:cNvSpPr>
          <p:nvPr/>
        </p:nvSpPr>
        <p:spPr bwMode="auto">
          <a:xfrm>
            <a:off x="6294438" y="1430344"/>
            <a:ext cx="2632075" cy="671512"/>
          </a:xfrm>
          <a:prstGeom prst="roundRect">
            <a:avLst>
              <a:gd name="adj" fmla="val 16667"/>
            </a:avLst>
          </a:prstGeom>
          <a:solidFill>
            <a:schemeClr val="tx2"/>
          </a:solidFill>
          <a:ln w="9525" algn="ctr">
            <a:solidFill>
              <a:schemeClr val="tx1"/>
            </a:solidFill>
            <a:round/>
            <a:headEnd/>
            <a:tailEnd/>
          </a:ln>
        </p:spPr>
        <p:txBody>
          <a:bodyPr/>
          <a:lstStyle/>
          <a:p>
            <a:pPr eaLnBrk="0" hangingPunct="0"/>
            <a:endParaRPr lang="en-US"/>
          </a:p>
        </p:txBody>
      </p:sp>
      <p:sp>
        <p:nvSpPr>
          <p:cNvPr id="54275" name="Rounded Rectangle 25"/>
          <p:cNvSpPr>
            <a:spLocks noChangeArrowheads="1"/>
          </p:cNvSpPr>
          <p:nvPr/>
        </p:nvSpPr>
        <p:spPr bwMode="auto">
          <a:xfrm>
            <a:off x="3041650" y="1423994"/>
            <a:ext cx="3203575" cy="669925"/>
          </a:xfrm>
          <a:prstGeom prst="roundRect">
            <a:avLst>
              <a:gd name="adj" fmla="val 16667"/>
            </a:avLst>
          </a:prstGeom>
          <a:solidFill>
            <a:schemeClr val="tx2"/>
          </a:solidFill>
          <a:ln w="9525" algn="ctr">
            <a:solidFill>
              <a:schemeClr val="tx1"/>
            </a:solidFill>
            <a:round/>
            <a:headEnd/>
            <a:tailEnd/>
          </a:ln>
        </p:spPr>
        <p:txBody>
          <a:bodyPr/>
          <a:lstStyle/>
          <a:p>
            <a:pPr eaLnBrk="0" hangingPunct="0"/>
            <a:endParaRPr lang="en-US"/>
          </a:p>
        </p:txBody>
      </p:sp>
      <p:sp>
        <p:nvSpPr>
          <p:cNvPr id="54276" name="Rounded Rectangle 24"/>
          <p:cNvSpPr>
            <a:spLocks noChangeArrowheads="1"/>
          </p:cNvSpPr>
          <p:nvPr/>
        </p:nvSpPr>
        <p:spPr bwMode="auto">
          <a:xfrm>
            <a:off x="261938" y="1417644"/>
            <a:ext cx="2695575" cy="669925"/>
          </a:xfrm>
          <a:prstGeom prst="roundRect">
            <a:avLst>
              <a:gd name="adj" fmla="val 16667"/>
            </a:avLst>
          </a:prstGeom>
          <a:solidFill>
            <a:schemeClr val="tx2"/>
          </a:solidFill>
          <a:ln w="9525" algn="ctr">
            <a:solidFill>
              <a:schemeClr val="tx1"/>
            </a:solidFill>
            <a:round/>
            <a:headEnd/>
            <a:tailEnd/>
          </a:ln>
        </p:spPr>
        <p:txBody>
          <a:bodyPr/>
          <a:lstStyle/>
          <a:p>
            <a:pPr eaLnBrk="0" hangingPunct="0"/>
            <a:endParaRPr lang="en-US"/>
          </a:p>
        </p:txBody>
      </p:sp>
      <p:sp>
        <p:nvSpPr>
          <p:cNvPr id="54277" name="Title 1"/>
          <p:cNvSpPr>
            <a:spLocks noGrp="1"/>
          </p:cNvSpPr>
          <p:nvPr>
            <p:ph type="title"/>
          </p:nvPr>
        </p:nvSpPr>
        <p:spPr>
          <a:xfrm>
            <a:off x="217710" y="-58056"/>
            <a:ext cx="8534400" cy="914400"/>
          </a:xfrm>
        </p:spPr>
        <p:txBody>
          <a:bodyPr/>
          <a:lstStyle/>
          <a:p>
            <a:r>
              <a:rPr lang="en-US" sz="2800" dirty="0" smtClean="0"/>
              <a:t>Why Should You Lead With Intermec?</a:t>
            </a:r>
          </a:p>
        </p:txBody>
      </p:sp>
      <p:sp>
        <p:nvSpPr>
          <p:cNvPr id="3" name="Rectangle 3"/>
          <p:cNvSpPr>
            <a:spLocks noChangeArrowheads="1"/>
          </p:cNvSpPr>
          <p:nvPr/>
        </p:nvSpPr>
        <p:spPr bwMode="auto">
          <a:xfrm>
            <a:off x="6305550" y="2146306"/>
            <a:ext cx="2614613" cy="3543300"/>
          </a:xfrm>
          <a:prstGeom prst="rect">
            <a:avLst/>
          </a:prstGeom>
          <a:solidFill>
            <a:srgbClr val="EAEAEA"/>
          </a:solidFill>
          <a:ln w="12700">
            <a:solidFill>
              <a:schemeClr val="accent5">
                <a:lumMod val="50000"/>
              </a:schemeClr>
            </a:solidFill>
            <a:miter lim="800000"/>
            <a:headEnd/>
            <a:tailEnd/>
          </a:ln>
        </p:spPr>
        <p:txBody>
          <a:bodyPr wrap="none" anchor="ctr"/>
          <a:lstStyle/>
          <a:p>
            <a:pPr eaLnBrk="0" hangingPunct="0">
              <a:defRPr/>
            </a:pPr>
            <a:endParaRPr lang="en-US">
              <a:latin typeface="Arial" pitchFamily="34" charset="0"/>
              <a:ea typeface="ＭＳ Ｐゴシック" pitchFamily="34" charset="-128"/>
              <a:cs typeface="+mn-cs"/>
            </a:endParaRPr>
          </a:p>
        </p:txBody>
      </p:sp>
      <p:sp>
        <p:nvSpPr>
          <p:cNvPr id="4" name="Rectangle 4"/>
          <p:cNvSpPr>
            <a:spLocks noChangeArrowheads="1"/>
          </p:cNvSpPr>
          <p:nvPr/>
        </p:nvSpPr>
        <p:spPr bwMode="auto">
          <a:xfrm>
            <a:off x="3035300" y="2146306"/>
            <a:ext cx="3200400" cy="3543300"/>
          </a:xfrm>
          <a:prstGeom prst="rect">
            <a:avLst/>
          </a:prstGeom>
          <a:solidFill>
            <a:srgbClr val="EAEAEA"/>
          </a:solidFill>
          <a:ln w="12700">
            <a:solidFill>
              <a:schemeClr val="accent5">
                <a:lumMod val="50000"/>
              </a:schemeClr>
            </a:solidFill>
            <a:miter lim="800000"/>
            <a:headEnd/>
            <a:tailEnd/>
          </a:ln>
        </p:spPr>
        <p:txBody>
          <a:bodyPr wrap="none" anchor="ctr"/>
          <a:lstStyle/>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p:txBody>
      </p:sp>
      <p:sp>
        <p:nvSpPr>
          <p:cNvPr id="5" name="Rectangle 5"/>
          <p:cNvSpPr>
            <a:spLocks noChangeArrowheads="1"/>
          </p:cNvSpPr>
          <p:nvPr/>
        </p:nvSpPr>
        <p:spPr bwMode="auto">
          <a:xfrm>
            <a:off x="255588" y="2155830"/>
            <a:ext cx="2692400" cy="3533775"/>
          </a:xfrm>
          <a:prstGeom prst="rect">
            <a:avLst/>
          </a:prstGeom>
          <a:solidFill>
            <a:srgbClr val="EAEAEA"/>
          </a:solidFill>
          <a:ln w="12700">
            <a:solidFill>
              <a:schemeClr val="accent5">
                <a:lumMod val="50000"/>
              </a:schemeClr>
            </a:solidFill>
            <a:miter lim="800000"/>
            <a:headEnd/>
            <a:tailEnd/>
          </a:ln>
        </p:spPr>
        <p:txBody>
          <a:bodyPr wrap="none" anchor="ctr"/>
          <a:lstStyle/>
          <a:p>
            <a:pPr eaLnBrk="0" hangingPunct="0">
              <a:defRPr/>
            </a:pPr>
            <a:endParaRPr lang="en-US" sz="1400">
              <a:latin typeface="Arial" pitchFamily="34" charset="0"/>
              <a:ea typeface="ＭＳ Ｐゴシック" pitchFamily="34" charset="-128"/>
              <a:cs typeface="+mn-cs"/>
            </a:endParaRPr>
          </a:p>
        </p:txBody>
      </p:sp>
      <p:sp>
        <p:nvSpPr>
          <p:cNvPr id="54281" name="Rectangle 8"/>
          <p:cNvSpPr>
            <a:spLocks noChangeArrowheads="1"/>
          </p:cNvSpPr>
          <p:nvPr/>
        </p:nvSpPr>
        <p:spPr bwMode="auto">
          <a:xfrm>
            <a:off x="252413" y="869956"/>
            <a:ext cx="8667750" cy="439738"/>
          </a:xfrm>
          <a:prstGeom prst="rect">
            <a:avLst/>
          </a:prstGeom>
          <a:noFill/>
          <a:ln w="12700">
            <a:noFill/>
            <a:miter lim="800000"/>
            <a:headEnd/>
            <a:tailEnd/>
          </a:ln>
        </p:spPr>
        <p:txBody>
          <a:bodyPr anchor="ctr"/>
          <a:lstStyle/>
          <a:p>
            <a:pPr algn="ctr" eaLnBrk="0" hangingPunct="0"/>
            <a:r>
              <a:rPr lang="en-US" sz="2400" b="1" u="none" dirty="0">
                <a:latin typeface="Helvetica" pitchFamily="34" charset="0"/>
              </a:rPr>
              <a:t> </a:t>
            </a:r>
            <a:r>
              <a:rPr lang="en-US" sz="2400" b="1" u="none" dirty="0">
                <a:solidFill>
                  <a:schemeClr val="bg1"/>
                </a:solidFill>
                <a:cs typeface="Arial" charset="0"/>
              </a:rPr>
              <a:t>Intermec Printers: The Smart Choice</a:t>
            </a:r>
          </a:p>
        </p:txBody>
      </p:sp>
      <p:sp>
        <p:nvSpPr>
          <p:cNvPr id="8" name="Rectangle 14"/>
          <p:cNvSpPr>
            <a:spLocks noChangeArrowheads="1"/>
          </p:cNvSpPr>
          <p:nvPr/>
        </p:nvSpPr>
        <p:spPr bwMode="auto">
          <a:xfrm>
            <a:off x="6323013" y="1427169"/>
            <a:ext cx="2578100" cy="644525"/>
          </a:xfrm>
          <a:prstGeom prst="rect">
            <a:avLst/>
          </a:prstGeom>
          <a:noFill/>
          <a:ln w="9525">
            <a:noFill/>
            <a:miter lim="800000"/>
            <a:headEnd/>
            <a:tailEnd/>
          </a:ln>
        </p:spPr>
        <p:txBody>
          <a:bodyPr lIns="90488" tIns="44450" rIns="90488" bIns="44450">
            <a:spAutoFit/>
          </a:bodyPr>
          <a:lstStyle/>
          <a:p>
            <a:pPr algn="ctr" eaLnBrk="0" hangingPunct="0">
              <a:defRPr/>
            </a:pPr>
            <a:r>
              <a:rPr lang="en-US" sz="1800" b="1" u="none" dirty="0">
                <a:solidFill>
                  <a:schemeClr val="accent3"/>
                </a:solidFill>
                <a:effectLst>
                  <a:outerShdw blurRad="38100" dist="38100" dir="2700000" algn="tl">
                    <a:srgbClr val="000000">
                      <a:alpha val="43137"/>
                    </a:srgbClr>
                  </a:outerShdw>
                </a:effectLst>
                <a:latin typeface="Arial" pitchFamily="34" charset="0"/>
                <a:ea typeface="ＭＳ Ｐゴシック" pitchFamily="34" charset="-128"/>
                <a:cs typeface="+mn-cs"/>
              </a:rPr>
              <a:t>Best –In Class Localized Support </a:t>
            </a:r>
          </a:p>
        </p:txBody>
      </p:sp>
      <p:sp>
        <p:nvSpPr>
          <p:cNvPr id="54283" name="Text Box 15"/>
          <p:cNvSpPr txBox="1">
            <a:spLocks noChangeArrowheads="1"/>
          </p:cNvSpPr>
          <p:nvPr/>
        </p:nvSpPr>
        <p:spPr bwMode="auto">
          <a:xfrm>
            <a:off x="6302375" y="2138369"/>
            <a:ext cx="2608263" cy="3093154"/>
          </a:xfrm>
          <a:prstGeom prst="rect">
            <a:avLst/>
          </a:prstGeom>
          <a:noFill/>
          <a:ln w="12700">
            <a:noFill/>
            <a:miter lim="800000"/>
            <a:headEnd/>
            <a:tailEnd/>
          </a:ln>
        </p:spPr>
        <p:txBody>
          <a:bodyPr>
            <a:spAutoFit/>
          </a:bodyPr>
          <a:lstStyle/>
          <a:p>
            <a:pPr eaLnBrk="0" hangingPunct="0">
              <a:buFont typeface="Arial" charset="0"/>
              <a:buChar char="•"/>
            </a:pPr>
            <a:r>
              <a:rPr lang="en-US" b="0" u="none" dirty="0"/>
              <a:t> Unmatched support that drives business</a:t>
            </a:r>
          </a:p>
          <a:p>
            <a:pPr eaLnBrk="0" hangingPunct="0">
              <a:spcBef>
                <a:spcPts val="600"/>
              </a:spcBef>
              <a:buFont typeface="Arial" charset="0"/>
              <a:buChar char="•"/>
            </a:pPr>
            <a:r>
              <a:rPr lang="en-US" b="0" u="none" dirty="0"/>
              <a:t> Partnership throughout the entire customer lifecycle</a:t>
            </a:r>
          </a:p>
          <a:p>
            <a:pPr eaLnBrk="0" hangingPunct="0">
              <a:spcBef>
                <a:spcPts val="600"/>
              </a:spcBef>
              <a:buFont typeface="Arial" charset="0"/>
              <a:buChar char="•"/>
            </a:pPr>
            <a:r>
              <a:rPr lang="en-US" b="0" u="none" dirty="0"/>
              <a:t> Programs designed to remove selling barriers</a:t>
            </a:r>
          </a:p>
          <a:p>
            <a:pPr eaLnBrk="0" hangingPunct="0">
              <a:spcBef>
                <a:spcPts val="600"/>
              </a:spcBef>
              <a:buFont typeface="Arial" charset="0"/>
              <a:buChar char="•"/>
            </a:pPr>
            <a:r>
              <a:rPr lang="en-US" b="0" u="none" dirty="0"/>
              <a:t> Collateral &amp; tools that communicate advantages </a:t>
            </a:r>
          </a:p>
        </p:txBody>
      </p:sp>
      <p:sp>
        <p:nvSpPr>
          <p:cNvPr id="11" name="Rectangle 17"/>
          <p:cNvSpPr>
            <a:spLocks noChangeArrowheads="1"/>
          </p:cNvSpPr>
          <p:nvPr/>
        </p:nvSpPr>
        <p:spPr bwMode="auto">
          <a:xfrm>
            <a:off x="261938" y="1417644"/>
            <a:ext cx="2676525" cy="642937"/>
          </a:xfrm>
          <a:prstGeom prst="rect">
            <a:avLst/>
          </a:prstGeom>
          <a:noFill/>
          <a:ln w="9525">
            <a:noFill/>
            <a:miter lim="800000"/>
            <a:headEnd/>
            <a:tailEnd/>
          </a:ln>
        </p:spPr>
        <p:txBody>
          <a:bodyPr lIns="90488" tIns="44450" rIns="90488" bIns="44450">
            <a:spAutoFit/>
          </a:bodyPr>
          <a:lstStyle/>
          <a:p>
            <a:pPr algn="ctr" eaLnBrk="0" hangingPunct="0">
              <a:defRPr/>
            </a:pPr>
            <a:r>
              <a:rPr lang="en-US" sz="1800" b="1" u="none" dirty="0">
                <a:solidFill>
                  <a:schemeClr val="accent3"/>
                </a:solidFill>
                <a:effectLst>
                  <a:outerShdw blurRad="38100" dist="38100" dir="2700000" algn="tl">
                    <a:srgbClr val="000000">
                      <a:alpha val="43137"/>
                    </a:srgbClr>
                  </a:outerShdw>
                </a:effectLst>
                <a:latin typeface="Arial" pitchFamily="34" charset="0"/>
                <a:ea typeface="ＭＳ Ｐゴシック" pitchFamily="34" charset="-128"/>
                <a:cs typeface="+mn-cs"/>
              </a:rPr>
              <a:t>Extensive </a:t>
            </a:r>
          </a:p>
          <a:p>
            <a:pPr algn="ctr" eaLnBrk="0" hangingPunct="0">
              <a:defRPr/>
            </a:pPr>
            <a:r>
              <a:rPr lang="en-US" sz="1800" b="1" u="none" dirty="0">
                <a:solidFill>
                  <a:schemeClr val="accent3"/>
                </a:solidFill>
                <a:effectLst>
                  <a:outerShdw blurRad="38100" dist="38100" dir="2700000" algn="tl">
                    <a:srgbClr val="000000">
                      <a:alpha val="43137"/>
                    </a:srgbClr>
                  </a:outerShdw>
                </a:effectLst>
                <a:latin typeface="Arial" pitchFamily="34" charset="0"/>
                <a:ea typeface="ＭＳ Ｐゴシック" pitchFamily="34" charset="-128"/>
                <a:cs typeface="+mn-cs"/>
              </a:rPr>
              <a:t>Experience </a:t>
            </a:r>
          </a:p>
        </p:txBody>
      </p:sp>
      <p:sp>
        <p:nvSpPr>
          <p:cNvPr id="54285" name="Text Box 18"/>
          <p:cNvSpPr txBox="1">
            <a:spLocks noChangeArrowheads="1"/>
          </p:cNvSpPr>
          <p:nvPr/>
        </p:nvSpPr>
        <p:spPr bwMode="auto">
          <a:xfrm>
            <a:off x="261938" y="2155831"/>
            <a:ext cx="2686050" cy="1985159"/>
          </a:xfrm>
          <a:prstGeom prst="rect">
            <a:avLst/>
          </a:prstGeom>
          <a:noFill/>
          <a:ln w="12700">
            <a:noFill/>
            <a:miter lim="800000"/>
            <a:headEnd/>
            <a:tailEnd/>
          </a:ln>
        </p:spPr>
        <p:txBody>
          <a:bodyPr>
            <a:spAutoFit/>
          </a:bodyPr>
          <a:lstStyle/>
          <a:p>
            <a:pPr eaLnBrk="0" hangingPunct="0">
              <a:buFont typeface="Arial" charset="0"/>
              <a:buChar char="•"/>
            </a:pPr>
            <a:r>
              <a:rPr lang="en-US" b="0" u="none" dirty="0"/>
              <a:t> 40 years of bar code printing leadership</a:t>
            </a:r>
          </a:p>
          <a:p>
            <a:pPr eaLnBrk="0" hangingPunct="0">
              <a:spcBef>
                <a:spcPts val="600"/>
              </a:spcBef>
              <a:buFont typeface="Arial" charset="0"/>
              <a:buChar char="•"/>
            </a:pPr>
            <a:r>
              <a:rPr lang="en-US" b="0" u="none" dirty="0"/>
              <a:t> </a:t>
            </a:r>
            <a:r>
              <a:rPr lang="en-US" b="0" u="none" dirty="0" smtClean="0"/>
              <a:t>Recognized </a:t>
            </a:r>
            <a:r>
              <a:rPr lang="en-US" b="0" u="none" dirty="0"/>
              <a:t>brand </a:t>
            </a:r>
            <a:r>
              <a:rPr lang="en-US" b="0" u="none" dirty="0" smtClean="0"/>
              <a:t>in </a:t>
            </a:r>
            <a:r>
              <a:rPr lang="en-US" b="0" u="none" dirty="0"/>
              <a:t>largest markets</a:t>
            </a:r>
          </a:p>
          <a:p>
            <a:pPr eaLnBrk="0" hangingPunct="0">
              <a:spcBef>
                <a:spcPts val="600"/>
              </a:spcBef>
              <a:buFont typeface="Arial" charset="0"/>
              <a:buChar char="•"/>
            </a:pPr>
            <a:r>
              <a:rPr lang="en-US" b="0" u="none" dirty="0"/>
              <a:t> Growing install base</a:t>
            </a:r>
          </a:p>
          <a:p>
            <a:pPr eaLnBrk="0" hangingPunct="0">
              <a:spcBef>
                <a:spcPts val="600"/>
              </a:spcBef>
              <a:buFont typeface="Arial" charset="0"/>
              <a:buChar char="•"/>
            </a:pPr>
            <a:r>
              <a:rPr lang="en-US" b="0" u="none" dirty="0"/>
              <a:t> Channel focused</a:t>
            </a:r>
          </a:p>
        </p:txBody>
      </p:sp>
      <p:sp>
        <p:nvSpPr>
          <p:cNvPr id="14" name="Rectangle 20"/>
          <p:cNvSpPr>
            <a:spLocks noChangeArrowheads="1"/>
          </p:cNvSpPr>
          <p:nvPr/>
        </p:nvSpPr>
        <p:spPr bwMode="auto">
          <a:xfrm>
            <a:off x="3082925" y="1465269"/>
            <a:ext cx="3133725" cy="588962"/>
          </a:xfrm>
          <a:prstGeom prst="rect">
            <a:avLst/>
          </a:prstGeom>
          <a:noFill/>
          <a:ln w="9525">
            <a:noFill/>
            <a:miter lim="800000"/>
            <a:headEnd/>
            <a:tailEnd/>
          </a:ln>
        </p:spPr>
        <p:txBody>
          <a:bodyPr lIns="90488" tIns="44450" rIns="90488" bIns="44450">
            <a:spAutoFit/>
          </a:bodyPr>
          <a:lstStyle/>
          <a:p>
            <a:pPr algn="ctr" eaLnBrk="0" hangingPunct="0">
              <a:lnSpc>
                <a:spcPct val="90000"/>
              </a:lnSpc>
              <a:defRPr/>
            </a:pPr>
            <a:r>
              <a:rPr lang="en-US" sz="1800" b="1" u="none" dirty="0">
                <a:solidFill>
                  <a:schemeClr val="accent3"/>
                </a:solidFill>
                <a:effectLst>
                  <a:outerShdw blurRad="38100" dist="38100" dir="2700000" algn="tl">
                    <a:srgbClr val="000000">
                      <a:alpha val="43137"/>
                    </a:srgbClr>
                  </a:outerShdw>
                </a:effectLst>
                <a:latin typeface="Arial" pitchFamily="34" charset="0"/>
                <a:ea typeface="ＭＳ Ｐゴシック" pitchFamily="34" charset="-128"/>
                <a:cs typeface="+mn-cs"/>
              </a:rPr>
              <a:t>Innovative &amp; Integrated </a:t>
            </a:r>
          </a:p>
          <a:p>
            <a:pPr algn="ctr" eaLnBrk="0" hangingPunct="0">
              <a:lnSpc>
                <a:spcPct val="90000"/>
              </a:lnSpc>
              <a:defRPr/>
            </a:pPr>
            <a:r>
              <a:rPr lang="en-US" sz="1800" b="1" u="none" dirty="0">
                <a:solidFill>
                  <a:schemeClr val="accent3"/>
                </a:solidFill>
                <a:effectLst>
                  <a:outerShdw blurRad="38100" dist="38100" dir="2700000" algn="tl">
                    <a:srgbClr val="000000">
                      <a:alpha val="43137"/>
                    </a:srgbClr>
                  </a:outerShdw>
                </a:effectLst>
                <a:latin typeface="Arial" pitchFamily="34" charset="0"/>
                <a:ea typeface="ＭＳ Ｐゴシック" pitchFamily="34" charset="-128"/>
                <a:cs typeface="+mn-cs"/>
              </a:rPr>
              <a:t>Solutions</a:t>
            </a:r>
            <a:endParaRPr lang="en-US" sz="1200" i="1" u="none" dirty="0">
              <a:solidFill>
                <a:schemeClr val="accent3"/>
              </a:solidFill>
              <a:effectLst>
                <a:outerShdw blurRad="38100" dist="38100" dir="2700000" algn="tl">
                  <a:srgbClr val="000000">
                    <a:alpha val="43137"/>
                  </a:srgbClr>
                </a:outerShdw>
              </a:effectLst>
              <a:latin typeface="Arial" pitchFamily="34" charset="0"/>
              <a:ea typeface="ＭＳ Ｐゴシック" pitchFamily="34" charset="-128"/>
              <a:cs typeface="+mn-cs"/>
            </a:endParaRPr>
          </a:p>
        </p:txBody>
      </p:sp>
      <p:sp>
        <p:nvSpPr>
          <p:cNvPr id="54287" name="Text Box 21"/>
          <p:cNvSpPr txBox="1">
            <a:spLocks noChangeArrowheads="1"/>
          </p:cNvSpPr>
          <p:nvPr/>
        </p:nvSpPr>
        <p:spPr bwMode="auto">
          <a:xfrm>
            <a:off x="3052763" y="2138369"/>
            <a:ext cx="3173412" cy="3447098"/>
          </a:xfrm>
          <a:prstGeom prst="rect">
            <a:avLst/>
          </a:prstGeom>
          <a:noFill/>
          <a:ln w="12700">
            <a:noFill/>
            <a:miter lim="800000"/>
            <a:headEnd/>
            <a:tailEnd/>
          </a:ln>
        </p:spPr>
        <p:txBody>
          <a:bodyPr>
            <a:spAutoFit/>
          </a:bodyPr>
          <a:lstStyle/>
          <a:p>
            <a:pPr eaLnBrk="0" hangingPunct="0">
              <a:buFont typeface="Arial" charset="0"/>
              <a:buChar char="•"/>
            </a:pPr>
            <a:r>
              <a:rPr lang="en-US" b="0" u="none" dirty="0"/>
              <a:t> Broad range of printing solutions  - almost any application &amp; environment</a:t>
            </a:r>
          </a:p>
          <a:p>
            <a:pPr eaLnBrk="0" hangingPunct="0">
              <a:spcBef>
                <a:spcPts val="600"/>
              </a:spcBef>
              <a:buFont typeface="Arial" charset="0"/>
              <a:buChar char="•"/>
            </a:pPr>
            <a:r>
              <a:rPr lang="en-US" b="0" u="none" dirty="0"/>
              <a:t> Focused product line. Strong value propositions</a:t>
            </a:r>
          </a:p>
          <a:p>
            <a:pPr eaLnBrk="0" hangingPunct="0">
              <a:spcBef>
                <a:spcPts val="600"/>
              </a:spcBef>
              <a:buFont typeface="Arial" charset="0"/>
              <a:buChar char="•"/>
            </a:pPr>
            <a:r>
              <a:rPr lang="en-US" b="0" u="none" dirty="0"/>
              <a:t> Innovation Leadership</a:t>
            </a:r>
          </a:p>
          <a:p>
            <a:pPr eaLnBrk="0" hangingPunct="0">
              <a:spcBef>
                <a:spcPts val="600"/>
              </a:spcBef>
              <a:buFont typeface="Arial" charset="0"/>
              <a:buChar char="•"/>
            </a:pPr>
            <a:r>
              <a:rPr lang="en-US" b="0" u="none" dirty="0"/>
              <a:t> Superior Integrated offerings</a:t>
            </a:r>
          </a:p>
          <a:p>
            <a:pPr eaLnBrk="0" hangingPunct="0">
              <a:spcBef>
                <a:spcPts val="600"/>
              </a:spcBef>
              <a:buFont typeface="Arial" charset="0"/>
              <a:buChar char="•"/>
            </a:pPr>
            <a:r>
              <a:rPr lang="en-US" b="0" u="none" dirty="0"/>
              <a:t> Opportunity to service – IPSP membership /certification</a:t>
            </a:r>
          </a:p>
        </p:txBody>
      </p:sp>
      <p:sp>
        <p:nvSpPr>
          <p:cNvPr id="54288" name="Rounded Rectangle 21"/>
          <p:cNvSpPr>
            <a:spLocks noChangeArrowheads="1"/>
          </p:cNvSpPr>
          <p:nvPr/>
        </p:nvSpPr>
        <p:spPr bwMode="auto">
          <a:xfrm>
            <a:off x="3497940" y="5925442"/>
            <a:ext cx="2470150" cy="562444"/>
          </a:xfrm>
          <a:prstGeom prst="roundRect">
            <a:avLst>
              <a:gd name="adj" fmla="val 16667"/>
            </a:avLst>
          </a:prstGeom>
          <a:solidFill>
            <a:schemeClr val="accent6"/>
          </a:solidFill>
          <a:ln w="9525" algn="ctr">
            <a:solidFill>
              <a:schemeClr val="tx1"/>
            </a:solidFill>
            <a:round/>
            <a:headEnd/>
            <a:tailEnd/>
          </a:ln>
        </p:spPr>
        <p:txBody>
          <a:bodyPr/>
          <a:lstStyle/>
          <a:p>
            <a:pPr eaLnBrk="0" hangingPunct="0"/>
            <a:endParaRPr lang="en-US" sz="2000">
              <a:solidFill>
                <a:schemeClr val="bg1"/>
              </a:solidFill>
            </a:endParaRPr>
          </a:p>
        </p:txBody>
      </p:sp>
      <p:sp>
        <p:nvSpPr>
          <p:cNvPr id="54289" name="Rectangle 23"/>
          <p:cNvSpPr>
            <a:spLocks noChangeArrowheads="1"/>
          </p:cNvSpPr>
          <p:nvPr/>
        </p:nvSpPr>
        <p:spPr bwMode="auto">
          <a:xfrm>
            <a:off x="3629366" y="5901402"/>
            <a:ext cx="2170787" cy="584775"/>
          </a:xfrm>
          <a:prstGeom prst="rect">
            <a:avLst/>
          </a:prstGeom>
          <a:noFill/>
          <a:ln w="9525">
            <a:noFill/>
            <a:miter lim="800000"/>
            <a:headEnd/>
            <a:tailEnd/>
          </a:ln>
        </p:spPr>
        <p:txBody>
          <a:bodyPr wrap="none">
            <a:spAutoFit/>
          </a:bodyPr>
          <a:lstStyle/>
          <a:p>
            <a:pPr algn="ctr" eaLnBrk="0" hangingPunct="0"/>
            <a:r>
              <a:rPr lang="en-US" sz="1600" b="1" i="1" u="none" dirty="0">
                <a:solidFill>
                  <a:schemeClr val="bg1"/>
                </a:solidFill>
              </a:rPr>
              <a:t>“Deliver more value </a:t>
            </a:r>
          </a:p>
          <a:p>
            <a:pPr algn="ctr" eaLnBrk="0" hangingPunct="0"/>
            <a:r>
              <a:rPr lang="en-US" sz="1600" b="1" i="1" u="none" dirty="0">
                <a:solidFill>
                  <a:schemeClr val="bg1"/>
                </a:solidFill>
              </a:rPr>
              <a:t>to customers”</a:t>
            </a:r>
          </a:p>
        </p:txBody>
      </p:sp>
      <p:sp>
        <p:nvSpPr>
          <p:cNvPr id="54290" name="Rounded Rectangle 22"/>
          <p:cNvSpPr>
            <a:spLocks noChangeArrowheads="1"/>
          </p:cNvSpPr>
          <p:nvPr/>
        </p:nvSpPr>
        <p:spPr bwMode="auto">
          <a:xfrm>
            <a:off x="373063" y="5941317"/>
            <a:ext cx="2470150" cy="546569"/>
          </a:xfrm>
          <a:prstGeom prst="roundRect">
            <a:avLst>
              <a:gd name="adj" fmla="val 16667"/>
            </a:avLst>
          </a:prstGeom>
          <a:solidFill>
            <a:schemeClr val="accent6"/>
          </a:solidFill>
          <a:ln w="9525" algn="ctr">
            <a:solidFill>
              <a:schemeClr val="tx1"/>
            </a:solidFill>
            <a:round/>
            <a:headEnd/>
            <a:tailEnd/>
          </a:ln>
        </p:spPr>
        <p:txBody>
          <a:bodyPr/>
          <a:lstStyle/>
          <a:p>
            <a:pPr eaLnBrk="0" hangingPunct="0"/>
            <a:endParaRPr lang="en-US" sz="2000">
              <a:solidFill>
                <a:schemeClr val="bg1"/>
              </a:solidFill>
            </a:endParaRPr>
          </a:p>
        </p:txBody>
      </p:sp>
      <p:sp>
        <p:nvSpPr>
          <p:cNvPr id="54291" name="Rectangle 24"/>
          <p:cNvSpPr>
            <a:spLocks noChangeArrowheads="1"/>
          </p:cNvSpPr>
          <p:nvPr/>
        </p:nvSpPr>
        <p:spPr bwMode="auto">
          <a:xfrm>
            <a:off x="261938" y="6018877"/>
            <a:ext cx="2686050" cy="338554"/>
          </a:xfrm>
          <a:prstGeom prst="rect">
            <a:avLst/>
          </a:prstGeom>
          <a:noFill/>
          <a:ln w="9525">
            <a:noFill/>
            <a:miter lim="800000"/>
            <a:headEnd/>
            <a:tailEnd/>
          </a:ln>
        </p:spPr>
        <p:txBody>
          <a:bodyPr>
            <a:spAutoFit/>
          </a:bodyPr>
          <a:lstStyle/>
          <a:p>
            <a:pPr algn="ctr" eaLnBrk="0" hangingPunct="0"/>
            <a:r>
              <a:rPr lang="en-US" sz="1600" b="1" i="1" u="none" dirty="0">
                <a:solidFill>
                  <a:schemeClr val="bg1"/>
                </a:solidFill>
              </a:rPr>
              <a:t>“Count on Intermec”</a:t>
            </a:r>
          </a:p>
        </p:txBody>
      </p:sp>
      <p:sp>
        <p:nvSpPr>
          <p:cNvPr id="54292" name="Rounded Rectangle 23"/>
          <p:cNvSpPr>
            <a:spLocks noChangeArrowheads="1"/>
          </p:cNvSpPr>
          <p:nvPr/>
        </p:nvSpPr>
        <p:spPr bwMode="auto">
          <a:xfrm>
            <a:off x="6413953" y="5911154"/>
            <a:ext cx="2470150" cy="576731"/>
          </a:xfrm>
          <a:prstGeom prst="roundRect">
            <a:avLst>
              <a:gd name="adj" fmla="val 16667"/>
            </a:avLst>
          </a:prstGeom>
          <a:solidFill>
            <a:schemeClr val="accent6"/>
          </a:solidFill>
          <a:ln w="9525" algn="ctr">
            <a:solidFill>
              <a:schemeClr val="tx1"/>
            </a:solidFill>
            <a:round/>
            <a:headEnd/>
            <a:tailEnd/>
          </a:ln>
        </p:spPr>
        <p:txBody>
          <a:bodyPr/>
          <a:lstStyle/>
          <a:p>
            <a:pPr eaLnBrk="0" hangingPunct="0"/>
            <a:endParaRPr lang="en-US" sz="2000">
              <a:solidFill>
                <a:schemeClr val="bg1"/>
              </a:solidFill>
            </a:endParaRPr>
          </a:p>
        </p:txBody>
      </p:sp>
      <p:sp>
        <p:nvSpPr>
          <p:cNvPr id="54293" name="Rectangle 22"/>
          <p:cNvSpPr>
            <a:spLocks noChangeArrowheads="1"/>
          </p:cNvSpPr>
          <p:nvPr/>
        </p:nvSpPr>
        <p:spPr bwMode="auto">
          <a:xfrm>
            <a:off x="6650135" y="5900042"/>
            <a:ext cx="2010487" cy="584775"/>
          </a:xfrm>
          <a:prstGeom prst="rect">
            <a:avLst/>
          </a:prstGeom>
          <a:noFill/>
          <a:ln w="9525">
            <a:noFill/>
            <a:miter lim="800000"/>
            <a:headEnd/>
            <a:tailEnd/>
          </a:ln>
        </p:spPr>
        <p:txBody>
          <a:bodyPr wrap="none">
            <a:spAutoFit/>
          </a:bodyPr>
          <a:lstStyle/>
          <a:p>
            <a:pPr algn="ctr" eaLnBrk="0" hangingPunct="0"/>
            <a:r>
              <a:rPr lang="en-US" sz="1600" b="1" i="1" u="none" dirty="0">
                <a:solidFill>
                  <a:schemeClr val="bg1"/>
                </a:solidFill>
              </a:rPr>
              <a:t>“Spend more time </a:t>
            </a:r>
          </a:p>
          <a:p>
            <a:pPr algn="ctr" eaLnBrk="0" hangingPunct="0"/>
            <a:r>
              <a:rPr lang="en-US" sz="1600" b="1" i="1" u="none" dirty="0">
                <a:solidFill>
                  <a:schemeClr val="bg1"/>
                </a:solidFill>
              </a:rPr>
              <a:t>selling”</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775200" y="829131"/>
            <a:ext cx="3309258" cy="3309258"/>
          </a:xfrm>
          <a:prstGeom prst="rect">
            <a:avLst/>
          </a:prstGeom>
          <a:noFill/>
          <a:ln w="9525">
            <a:noFill/>
            <a:miter lim="800000"/>
            <a:headEnd/>
            <a:tailEnd/>
          </a:ln>
          <a:effectLst>
            <a:softEdge rad="635000"/>
          </a:effectLst>
        </p:spPr>
      </p:pic>
      <p:sp>
        <p:nvSpPr>
          <p:cNvPr id="2" name="Title 1"/>
          <p:cNvSpPr>
            <a:spLocks noGrp="1"/>
          </p:cNvSpPr>
          <p:nvPr>
            <p:ph type="title"/>
          </p:nvPr>
        </p:nvSpPr>
        <p:spPr>
          <a:xfrm>
            <a:off x="751342" y="3594098"/>
            <a:ext cx="7772400" cy="1362075"/>
          </a:xfrm>
        </p:spPr>
        <p:txBody>
          <a:bodyPr/>
          <a:lstStyle/>
          <a:p>
            <a:r>
              <a:rPr lang="en-US" dirty="0" smtClean="0"/>
              <a:t>Intermec Desktop Printers</a:t>
            </a:r>
            <a:br>
              <a:rPr lang="en-US" dirty="0" smtClean="0"/>
            </a:br>
            <a:r>
              <a:rPr lang="en-US" dirty="0" smtClean="0"/>
              <a:t>PF8, PC41</a:t>
            </a:r>
            <a:br>
              <a:rPr lang="en-US" dirty="0" smtClean="0"/>
            </a:br>
            <a:r>
              <a:rPr lang="en-US" dirty="0" smtClean="0">
                <a:solidFill>
                  <a:schemeClr val="bg1"/>
                </a:solidFill>
                <a:effectLst>
                  <a:outerShdw blurRad="38100" dist="38100" dir="2700000" algn="tl">
                    <a:srgbClr val="000000">
                      <a:alpha val="43137"/>
                    </a:srgbClr>
                  </a:outerShdw>
                </a:effectLst>
              </a:rPr>
              <a:t>The Easy Choice.</a:t>
            </a:r>
            <a:endParaRPr lang="en-US" dirty="0">
              <a:solidFill>
                <a:schemeClr val="bg1"/>
              </a:solidFill>
              <a:effectLst>
                <a:outerShdw blurRad="38100" dist="38100" dir="2700000" algn="tl">
                  <a:srgbClr val="000000">
                    <a:alpha val="43137"/>
                  </a:srgbClr>
                </a:outerShdw>
              </a:effectLst>
            </a:endParaRPr>
          </a:p>
        </p:txBody>
      </p:sp>
      <p:pic>
        <p:nvPicPr>
          <p:cNvPr id="10" name="Picture 6" descr="Intermec"/>
          <p:cNvPicPr>
            <a:picLocks noChangeAspect="1" noChangeArrowheads="1"/>
          </p:cNvPicPr>
          <p:nvPr/>
        </p:nvPicPr>
        <p:blipFill>
          <a:blip r:embed="rId3" cstate="print"/>
          <a:srcRect/>
          <a:stretch>
            <a:fillRect/>
          </a:stretch>
        </p:blipFill>
        <p:spPr bwMode="auto">
          <a:xfrm>
            <a:off x="7467600" y="6248400"/>
            <a:ext cx="1397000" cy="311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228600"/>
            <a:ext cx="8534400" cy="533400"/>
          </a:xfrm>
          <a:solidFill>
            <a:schemeClr val="tx1"/>
          </a:solidFill>
        </p:spPr>
        <p:txBody>
          <a:bodyPr/>
          <a:lstStyle/>
          <a:p>
            <a:pPr eaLnBrk="1" hangingPunct="1"/>
            <a:r>
              <a:rPr lang="en-US" sz="3200" dirty="0" smtClean="0">
                <a:solidFill>
                  <a:schemeClr val="bg1"/>
                </a:solidFill>
              </a:rPr>
              <a:t>Desktop Printer: PF8 - The Easy Choice </a:t>
            </a:r>
          </a:p>
        </p:txBody>
      </p:sp>
      <p:graphicFrame>
        <p:nvGraphicFramePr>
          <p:cNvPr id="15406" name="Group 46"/>
          <p:cNvGraphicFramePr>
            <a:graphicFrameLocks noGrp="1"/>
          </p:cNvGraphicFramePr>
          <p:nvPr>
            <p:ph idx="1"/>
          </p:nvPr>
        </p:nvGraphicFramePr>
        <p:xfrm>
          <a:off x="304800" y="838200"/>
          <a:ext cx="8534400" cy="5533708"/>
        </p:xfrm>
        <a:graphic>
          <a:graphicData uri="http://schemas.openxmlformats.org/drawingml/2006/table">
            <a:tbl>
              <a:tblPr/>
              <a:tblGrid>
                <a:gridCol w="533400"/>
                <a:gridCol w="4114800"/>
                <a:gridCol w="3886200"/>
              </a:tblGrid>
              <a:tr h="3111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000" b="1" i="0" u="none" strike="noStrike" cap="none" normalizeH="0" baseline="0" dirty="0" smtClean="0">
                          <a:ln>
                            <a:noFill/>
                          </a:ln>
                          <a:solidFill>
                            <a:schemeClr val="bg1"/>
                          </a:solidFill>
                          <a:effectLst/>
                          <a:latin typeface="Arial" pitchFamily="34" charset="0"/>
                          <a:ea typeface="Osaka"/>
                          <a:cs typeface="Osaka"/>
                        </a:rPr>
                        <a:t>EASY</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600" b="1" i="0" u="none" strike="noStrike" cap="none" normalizeH="0" baseline="0" smtClean="0">
                          <a:ln>
                            <a:noFill/>
                          </a:ln>
                          <a:solidFill>
                            <a:schemeClr val="tx2"/>
                          </a:solidFill>
                          <a:effectLst/>
                          <a:latin typeface="Arial" pitchFamily="34" charset="0"/>
                          <a:ea typeface="Osaka"/>
                          <a:cs typeface="Osaka"/>
                        </a:rPr>
                        <a:t>Features That Matter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600" b="1" i="0" u="none" strike="noStrike" cap="none" normalizeH="0" baseline="0" smtClean="0">
                          <a:ln>
                            <a:noFill/>
                          </a:ln>
                          <a:solidFill>
                            <a:schemeClr val="tx2"/>
                          </a:solidFill>
                          <a:effectLst/>
                          <a:latin typeface="Arial" pitchFamily="34" charset="0"/>
                          <a:ea typeface="Osaka"/>
                          <a:cs typeface="Osaka"/>
                        </a:rPr>
                        <a:t>Benefit To Customers</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873125">
                <a:tc>
                  <a:txBody>
                    <a:bodyPr/>
                    <a:lstStyle/>
                    <a:p>
                      <a:pPr marL="0" marR="0" lvl="0" indent="0" algn="ctr"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2000" b="1" i="0" u="none" strike="noStrike" cap="none" normalizeH="0" baseline="0" smtClean="0">
                          <a:ln>
                            <a:noFill/>
                          </a:ln>
                          <a:solidFill>
                            <a:srgbClr val="800000"/>
                          </a:solidFill>
                          <a:effectLst/>
                          <a:latin typeface="Arial" pitchFamily="34" charset="0"/>
                          <a:ea typeface="Osaka"/>
                          <a:cs typeface="Osaka"/>
                        </a:rPr>
                        <a:t>Right</a:t>
                      </a:r>
                    </a:p>
                  </a:txBody>
                  <a:tcPr vert="eaVert"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00000"/>
                    </a:solidFill>
                  </a:tcPr>
                </a:tc>
                <a:tc>
                  <a:txBody>
                    <a:bodyPr/>
                    <a:lstStyle/>
                    <a:p>
                      <a:pPr marL="117475" marR="0" lvl="0" indent="-117475"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dirty="0" err="1" smtClean="0">
                          <a:ln>
                            <a:noFill/>
                          </a:ln>
                          <a:solidFill>
                            <a:srgbClr val="003366"/>
                          </a:solidFill>
                          <a:effectLst/>
                          <a:latin typeface="Arial" pitchFamily="34" charset="0"/>
                          <a:ea typeface="Osaka"/>
                          <a:cs typeface="Osaka"/>
                        </a:rPr>
                        <a:t>PrintSet</a:t>
                      </a:r>
                      <a:r>
                        <a:rPr kumimoji="0" lang="en-US" sz="1400" b="1" i="0" u="none" strike="noStrike" cap="none" normalizeH="0" baseline="0" dirty="0" smtClean="0">
                          <a:ln>
                            <a:noFill/>
                          </a:ln>
                          <a:solidFill>
                            <a:srgbClr val="003366"/>
                          </a:solidFill>
                          <a:effectLst/>
                          <a:latin typeface="Arial" pitchFamily="34" charset="0"/>
                          <a:ea typeface="Osaka"/>
                          <a:cs typeface="Osaka"/>
                        </a:rPr>
                        <a:t> Configuration Software Tool</a:t>
                      </a:r>
                    </a:p>
                    <a:p>
                      <a:pPr marL="117475" marR="0" lvl="0" indent="-117475"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1" u="none" strike="noStrike" cap="none" normalizeH="0" baseline="0" dirty="0" smtClean="0">
                          <a:ln>
                            <a:noFill/>
                          </a:ln>
                          <a:solidFill>
                            <a:schemeClr val="tx1"/>
                          </a:solidFill>
                          <a:effectLst/>
                          <a:latin typeface="Arial Narrow" pitchFamily="34" charset="0"/>
                          <a:ea typeface="Osaka"/>
                          <a:cs typeface="Osaka"/>
                        </a:rPr>
                        <a:t>One</a:t>
                      </a:r>
                      <a:r>
                        <a:rPr kumimoji="0" lang="en-US" sz="1200" b="0" i="0" u="none" strike="noStrike" cap="none" normalizeH="0" baseline="0" dirty="0" smtClean="0">
                          <a:ln>
                            <a:noFill/>
                          </a:ln>
                          <a:solidFill>
                            <a:schemeClr val="tx1"/>
                          </a:solidFill>
                          <a:effectLst/>
                          <a:latin typeface="Arial Narrow" pitchFamily="34" charset="0"/>
                          <a:ea typeface="Osaka"/>
                          <a:cs typeface="Osaka"/>
                        </a:rPr>
                        <a:t> tool for all PF8 printers to configure the printer and network settings, download fonts and graphics, and/or upgrade firmware.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1" i="0" u="none" strike="noStrike" cap="none" normalizeH="0" baseline="0" smtClean="0">
                          <a:ln>
                            <a:noFill/>
                          </a:ln>
                          <a:solidFill>
                            <a:schemeClr val="tx2"/>
                          </a:solidFill>
                          <a:effectLst/>
                          <a:latin typeface="Arial Narrow" pitchFamily="34" charset="0"/>
                          <a:ea typeface="Osaka"/>
                          <a:cs typeface="Osaka"/>
                        </a:rPr>
                        <a:t>Speed time to deploy and maintain. </a:t>
                      </a:r>
                      <a:r>
                        <a:rPr kumimoji="0" lang="en-US" sz="1200" b="0" i="0" u="none" strike="noStrike" cap="none" normalizeH="0" baseline="0" smtClean="0">
                          <a:ln>
                            <a:noFill/>
                          </a:ln>
                          <a:solidFill>
                            <a:schemeClr val="tx2"/>
                          </a:solidFill>
                          <a:effectLst/>
                          <a:latin typeface="Arial Narrow" pitchFamily="34" charset="0"/>
                          <a:ea typeface="Osaka"/>
                          <a:cs typeface="Osaka"/>
                        </a:rPr>
                        <a:t>Eliminate configuration guesswork. Simple webpage for networked printer to </a:t>
                      </a:r>
                      <a:r>
                        <a:rPr kumimoji="0" lang="en-US" sz="1200" b="0" i="0" u="sng" strike="noStrike" cap="none" normalizeH="0" baseline="0" smtClean="0">
                          <a:ln>
                            <a:noFill/>
                          </a:ln>
                          <a:solidFill>
                            <a:schemeClr val="tx2"/>
                          </a:solidFill>
                          <a:effectLst/>
                          <a:latin typeface="Arial Narrow" pitchFamily="34" charset="0"/>
                          <a:ea typeface="Osaka"/>
                          <a:cs typeface="Osaka"/>
                        </a:rPr>
                        <a:t>control from anywhere</a:t>
                      </a:r>
                      <a:endParaRPr kumimoji="0" lang="en-US" sz="1200" b="0" i="0" u="none" strike="noStrike" cap="none" normalizeH="0" baseline="0" smtClean="0">
                        <a:ln>
                          <a:noFill/>
                        </a:ln>
                        <a:solidFill>
                          <a:schemeClr val="tx2"/>
                        </a:solidFill>
                        <a:effectLst/>
                        <a:latin typeface="Arial Narrow" pitchFamily="34" charset="0"/>
                        <a:ea typeface="Osaka"/>
                        <a:cs typeface="Osaka"/>
                      </a:endParaRP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0" i="0" u="none" strike="noStrike" cap="none" normalizeH="0" baseline="0" smtClean="0">
                          <a:ln>
                            <a:noFill/>
                          </a:ln>
                          <a:solidFill>
                            <a:schemeClr val="tx2"/>
                          </a:solidFill>
                          <a:effectLst/>
                          <a:latin typeface="Arial Narrow" pitchFamily="34" charset="0"/>
                          <a:ea typeface="Osaka"/>
                          <a:cs typeface="Osaka"/>
                        </a:rPr>
                        <a:t>- Partners - </a:t>
                      </a:r>
                      <a:r>
                        <a:rPr kumimoji="0" lang="en-US" sz="1200" b="0" i="0" u="sng" strike="noStrike" cap="none" normalizeH="0" baseline="0" smtClean="0">
                          <a:ln>
                            <a:noFill/>
                          </a:ln>
                          <a:solidFill>
                            <a:schemeClr val="tx2"/>
                          </a:solidFill>
                          <a:effectLst/>
                          <a:latin typeface="Arial Narrow" pitchFamily="34" charset="0"/>
                          <a:ea typeface="Osaka"/>
                          <a:cs typeface="Osaka"/>
                        </a:rPr>
                        <a:t>fewer support calls</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0" i="0" u="none" strike="noStrike" cap="none" normalizeH="0" baseline="0" smtClean="0">
                          <a:ln>
                            <a:noFill/>
                          </a:ln>
                          <a:solidFill>
                            <a:schemeClr val="tx2"/>
                          </a:solidFill>
                          <a:effectLst/>
                          <a:latin typeface="Arial Narrow" pitchFamily="34" charset="0"/>
                          <a:ea typeface="Osaka"/>
                          <a:cs typeface="Osaka"/>
                        </a:rPr>
                        <a:t>- End Users – </a:t>
                      </a:r>
                      <a:r>
                        <a:rPr kumimoji="0" lang="en-US" sz="1200" b="0" i="0" u="sng" strike="noStrike" cap="none" normalizeH="0" baseline="0" smtClean="0">
                          <a:ln>
                            <a:noFill/>
                          </a:ln>
                          <a:solidFill>
                            <a:schemeClr val="tx2"/>
                          </a:solidFill>
                          <a:effectLst/>
                          <a:latin typeface="Arial Narrow" pitchFamily="34" charset="0"/>
                          <a:ea typeface="Osaka"/>
                          <a:cs typeface="Osaka"/>
                        </a:rPr>
                        <a:t>faster time to start printing</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749300">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endParaRPr kumimoji="0" lang="en-US" sz="1200" b="0" i="0" u="none" strike="noStrike" cap="none" normalizeH="0" baseline="0" smtClean="0">
                        <a:ln>
                          <a:noFill/>
                        </a:ln>
                        <a:solidFill>
                          <a:schemeClr val="tx2"/>
                        </a:solidFill>
                        <a:effectLst/>
                        <a:latin typeface="Arial Narrow" pitchFamily="34" charset="0"/>
                        <a:ea typeface="Osaka"/>
                        <a:cs typeface="Osaka"/>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smtClean="0">
                          <a:ln>
                            <a:noFill/>
                          </a:ln>
                          <a:solidFill>
                            <a:srgbClr val="003366"/>
                          </a:solidFill>
                          <a:effectLst/>
                          <a:latin typeface="Arial" pitchFamily="34" charset="0"/>
                          <a:ea typeface="Osaka"/>
                          <a:cs typeface="Osaka"/>
                        </a:rPr>
                        <a:t>Industry Standard Connectivity </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Fast USB, Serial and Centronics Parallel are all </a:t>
                      </a:r>
                      <a:r>
                        <a:rPr kumimoji="0" lang="en-US" sz="1200" b="0" i="1" u="none" strike="noStrike" cap="none" normalizeH="0" baseline="0" smtClean="0">
                          <a:ln>
                            <a:noFill/>
                          </a:ln>
                          <a:solidFill>
                            <a:schemeClr val="tx1"/>
                          </a:solidFill>
                          <a:effectLst/>
                          <a:latin typeface="Arial Narrow" pitchFamily="34" charset="0"/>
                          <a:ea typeface="Osaka"/>
                          <a:cs typeface="Osaka"/>
                        </a:rPr>
                        <a:t>standard</a:t>
                      </a:r>
                      <a:r>
                        <a:rPr kumimoji="0" lang="en-US" sz="1200" b="0" i="0" u="none" strike="noStrike" cap="none" normalizeH="0" baseline="0" smtClean="0">
                          <a:ln>
                            <a:noFill/>
                          </a:ln>
                          <a:solidFill>
                            <a:schemeClr val="tx1"/>
                          </a:solidFill>
                          <a:effectLst/>
                          <a:latin typeface="Arial Narrow" pitchFamily="34" charset="0"/>
                          <a:ea typeface="Osaka"/>
                          <a:cs typeface="Osaka"/>
                        </a:rPr>
                        <a:t>.</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Optional internal Ethernet for networking.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1" i="0" u="none" strike="noStrike" cap="none" normalizeH="0" baseline="0" smtClean="0">
                          <a:ln>
                            <a:noFill/>
                          </a:ln>
                          <a:solidFill>
                            <a:schemeClr val="tx2"/>
                          </a:solidFill>
                          <a:effectLst/>
                          <a:latin typeface="Arial Narrow" pitchFamily="34" charset="0"/>
                          <a:ea typeface="Osaka"/>
                          <a:cs typeface="Osaka"/>
                        </a:rPr>
                        <a:t>Enable seamless and efficient implementation. </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0" i="0" u="sng" strike="noStrike" cap="none" normalizeH="0" baseline="0" smtClean="0">
                          <a:ln>
                            <a:noFill/>
                          </a:ln>
                          <a:solidFill>
                            <a:schemeClr val="tx2"/>
                          </a:solidFill>
                          <a:effectLst/>
                          <a:latin typeface="Arial Narrow" pitchFamily="34" charset="0"/>
                          <a:ea typeface="Osaka"/>
                          <a:cs typeface="Osaka"/>
                        </a:rPr>
                        <a:t>No added cost</a:t>
                      </a:r>
                      <a:r>
                        <a:rPr kumimoji="0" lang="en-US" sz="1200" b="0" i="0" u="none" strike="noStrike" cap="none" normalizeH="0" baseline="0" smtClean="0">
                          <a:ln>
                            <a:noFill/>
                          </a:ln>
                          <a:solidFill>
                            <a:schemeClr val="tx2"/>
                          </a:solidFill>
                          <a:effectLst/>
                          <a:latin typeface="Arial Narrow" pitchFamily="34" charset="0"/>
                          <a:ea typeface="Osaka"/>
                          <a:cs typeface="Osaka"/>
                        </a:rPr>
                        <a:t> for common legacy connectivity. </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0" i="0" u="sng" strike="noStrike" cap="none" normalizeH="0" baseline="0" smtClean="0">
                          <a:ln>
                            <a:noFill/>
                          </a:ln>
                          <a:solidFill>
                            <a:schemeClr val="tx2"/>
                          </a:solidFill>
                          <a:effectLst/>
                          <a:latin typeface="Arial Narrow" pitchFamily="34" charset="0"/>
                          <a:ea typeface="Osaka"/>
                          <a:cs typeface="Osaka"/>
                        </a:rPr>
                        <a:t>Drop and go installation</a:t>
                      </a:r>
                      <a:r>
                        <a:rPr kumimoji="0" lang="en-US" sz="1200" b="0" i="0" u="none" strike="noStrike" cap="none" normalizeH="0" baseline="0" smtClean="0">
                          <a:ln>
                            <a:noFill/>
                          </a:ln>
                          <a:solidFill>
                            <a:schemeClr val="tx2"/>
                          </a:solidFill>
                          <a:effectLst/>
                          <a:latin typeface="Arial Narrow" pitchFamily="34" charset="0"/>
                          <a:ea typeface="Osaka"/>
                          <a:cs typeface="Osaka"/>
                        </a:rPr>
                        <a:t> in existing environments. </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0" i="0" u="sng" strike="noStrike" cap="none" normalizeH="0" baseline="0" smtClean="0">
                          <a:ln>
                            <a:noFill/>
                          </a:ln>
                          <a:solidFill>
                            <a:schemeClr val="tx2"/>
                          </a:solidFill>
                          <a:effectLst/>
                          <a:latin typeface="Arial Narrow" pitchFamily="34" charset="0"/>
                          <a:ea typeface="Osaka"/>
                          <a:cs typeface="Osaka"/>
                        </a:rPr>
                        <a:t>Industrial Network speeds</a:t>
                      </a:r>
                      <a:r>
                        <a:rPr kumimoji="0" lang="en-US" sz="1200" b="0" i="0" u="none" strike="noStrike" cap="none" normalizeH="0" baseline="0" smtClean="0">
                          <a:ln>
                            <a:noFill/>
                          </a:ln>
                          <a:solidFill>
                            <a:schemeClr val="tx2"/>
                          </a:solidFill>
                          <a:effectLst/>
                          <a:latin typeface="Arial Narrow" pitchFamily="34" charset="0"/>
                          <a:ea typeface="Osaka"/>
                          <a:cs typeface="Osaka"/>
                        </a:rPr>
                        <a:t> ensure deployment is seamless. </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463550">
                <a:tc vMerge="1">
                  <a:txBody>
                    <a:bodyPr/>
                    <a:lstStyle/>
                    <a:p>
                      <a:endParaRPr lang="en-US"/>
                    </a:p>
                  </a:txBody>
                  <a:tcPr/>
                </a:tc>
                <a:tc>
                  <a:txBody>
                    <a:bodyPr/>
                    <a:lstStyle/>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smtClean="0">
                          <a:ln>
                            <a:noFill/>
                          </a:ln>
                          <a:solidFill>
                            <a:srgbClr val="003366"/>
                          </a:solidFill>
                          <a:effectLst/>
                          <a:latin typeface="Arial" pitchFamily="34" charset="0"/>
                          <a:ea typeface="Osaka"/>
                          <a:cs typeface="Osaka"/>
                        </a:rPr>
                        <a:t>Software Application Certifications</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 Demonstrated compatibility with leading software applications.</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 </a:t>
                      </a:r>
                      <a:r>
                        <a:rPr kumimoji="0" lang="en-US" sz="1200" b="0" i="0" u="sng" strike="noStrike" cap="none" normalizeH="0" baseline="0" smtClean="0">
                          <a:ln>
                            <a:noFill/>
                          </a:ln>
                          <a:solidFill>
                            <a:schemeClr val="tx1"/>
                          </a:solidFill>
                          <a:effectLst/>
                          <a:latin typeface="Arial Narrow" pitchFamily="34" charset="0"/>
                          <a:ea typeface="Osaka"/>
                          <a:cs typeface="Osaka"/>
                        </a:rPr>
                        <a:t>Certified</a:t>
                      </a:r>
                      <a:r>
                        <a:rPr kumimoji="0" lang="en-US" sz="1200" b="0" i="0" u="none" strike="noStrike" cap="none" normalizeH="0" baseline="0" smtClean="0">
                          <a:ln>
                            <a:noFill/>
                          </a:ln>
                          <a:solidFill>
                            <a:schemeClr val="tx1"/>
                          </a:solidFill>
                          <a:effectLst/>
                          <a:latin typeface="Arial Narrow" pitchFamily="34" charset="0"/>
                          <a:ea typeface="Osaka"/>
                          <a:cs typeface="Osaka"/>
                        </a:rPr>
                        <a:t> with several leading healthcare software applications.</a:t>
                      </a:r>
                      <a:endParaRPr kumimoji="0" lang="en-US" sz="1200" b="1" i="0" u="none" strike="noStrike" cap="none" normalizeH="0" baseline="0" smtClean="0">
                        <a:ln>
                          <a:noFill/>
                        </a:ln>
                        <a:solidFill>
                          <a:srgbClr val="003366"/>
                        </a:solidFill>
                        <a:effectLst/>
                        <a:latin typeface="Arial" pitchFamily="34" charset="0"/>
                        <a:ea typeface="Osaka"/>
                        <a:cs typeface="Osak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1" i="0" u="none" strike="noStrike" cap="none" normalizeH="0" baseline="0" smtClean="0">
                          <a:ln>
                            <a:noFill/>
                          </a:ln>
                          <a:solidFill>
                            <a:schemeClr val="tx2"/>
                          </a:solidFill>
                          <a:effectLst/>
                          <a:latin typeface="Arial Narrow" pitchFamily="34" charset="0"/>
                          <a:ea typeface="Osaka"/>
                          <a:cs typeface="Osaka"/>
                        </a:rPr>
                        <a:t>Reduce development time. </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0" i="0" u="none" strike="noStrike" cap="none" normalizeH="0" baseline="0" smtClean="0">
                          <a:ln>
                            <a:noFill/>
                          </a:ln>
                          <a:solidFill>
                            <a:schemeClr val="tx2"/>
                          </a:solidFill>
                          <a:effectLst/>
                          <a:latin typeface="Arial Narrow" pitchFamily="34" charset="0"/>
                          <a:ea typeface="Osaka"/>
                          <a:cs typeface="Osaka"/>
                        </a:rPr>
                        <a:t>Off the shelf </a:t>
                      </a:r>
                      <a:r>
                        <a:rPr kumimoji="0" lang="en-US" sz="1200" b="0" i="0" u="sng" strike="noStrike" cap="none" normalizeH="0" baseline="0" smtClean="0">
                          <a:ln>
                            <a:noFill/>
                          </a:ln>
                          <a:solidFill>
                            <a:schemeClr val="tx2"/>
                          </a:solidFill>
                          <a:effectLst/>
                          <a:latin typeface="Arial Narrow" pitchFamily="34" charset="0"/>
                          <a:ea typeface="Osaka"/>
                          <a:cs typeface="Osaka"/>
                        </a:rPr>
                        <a:t>compatibility with leading software applications</a:t>
                      </a:r>
                      <a:r>
                        <a:rPr kumimoji="0" lang="en-US" sz="1200" b="0" i="0" u="none" strike="noStrike" cap="none" normalizeH="0" baseline="0" smtClean="0">
                          <a:ln>
                            <a:noFill/>
                          </a:ln>
                          <a:solidFill>
                            <a:schemeClr val="tx2"/>
                          </a:solidFill>
                          <a:effectLst/>
                          <a:latin typeface="Arial Narrow" pitchFamily="34" charset="0"/>
                          <a:ea typeface="Osaka"/>
                          <a:cs typeface="Osaka"/>
                        </a:rPr>
                        <a:t>.</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534988">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endParaRPr kumimoji="0" lang="en-US" sz="1200" b="0" i="0" u="none" strike="noStrike" cap="none" normalizeH="0" baseline="0" smtClean="0">
                        <a:ln>
                          <a:noFill/>
                        </a:ln>
                        <a:solidFill>
                          <a:schemeClr val="tx1"/>
                        </a:solidFill>
                        <a:effectLst/>
                        <a:latin typeface="Arial Narrow" pitchFamily="34" charset="0"/>
                        <a:ea typeface="Osaka"/>
                        <a:cs typeface="Osaka"/>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00000"/>
                    </a:solidFill>
                  </a:tcPr>
                </a:tc>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smtClean="0">
                          <a:ln>
                            <a:noFill/>
                          </a:ln>
                          <a:solidFill>
                            <a:srgbClr val="003366"/>
                          </a:solidFill>
                          <a:effectLst/>
                          <a:latin typeface="Arial" pitchFamily="34" charset="0"/>
                          <a:ea typeface="Osaka"/>
                          <a:cs typeface="Osaka"/>
                        </a:rPr>
                        <a:t>Compact Size</a:t>
                      </a:r>
                    </a:p>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 Smallest direct thermal printer footprint.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200" b="1" i="0" u="none" strike="noStrike" cap="none" normalizeH="0" baseline="0" smtClean="0">
                          <a:ln>
                            <a:noFill/>
                          </a:ln>
                          <a:solidFill>
                            <a:schemeClr val="tx2"/>
                          </a:solidFill>
                          <a:effectLst/>
                          <a:latin typeface="Arial Narrow" pitchFamily="34" charset="0"/>
                          <a:ea typeface="Osaka"/>
                          <a:cs typeface="Osaka"/>
                        </a:rPr>
                        <a:t>Optimize valuable workspace. </a:t>
                      </a:r>
                      <a:r>
                        <a:rPr kumimoji="0" lang="en-US" sz="1200" b="0" i="0" u="none" strike="noStrike" cap="none" normalizeH="0" baseline="0" smtClean="0">
                          <a:ln>
                            <a:noFill/>
                          </a:ln>
                          <a:solidFill>
                            <a:schemeClr val="tx2"/>
                          </a:solidFill>
                          <a:effectLst/>
                          <a:latin typeface="Arial Narrow" pitchFamily="34" charset="0"/>
                          <a:ea typeface="Osaka"/>
                          <a:cs typeface="Osaka"/>
                        </a:rPr>
                        <a:t>Users can </a:t>
                      </a:r>
                      <a:r>
                        <a:rPr kumimoji="0" lang="en-US" sz="1200" b="0" i="0" u="sng" strike="noStrike" cap="none" normalizeH="0" baseline="0" smtClean="0">
                          <a:ln>
                            <a:noFill/>
                          </a:ln>
                          <a:solidFill>
                            <a:schemeClr val="tx2"/>
                          </a:solidFill>
                          <a:effectLst/>
                          <a:latin typeface="Arial Narrow" pitchFamily="34" charset="0"/>
                          <a:ea typeface="Osaka"/>
                          <a:cs typeface="Osaka"/>
                        </a:rPr>
                        <a:t>print labels where they need them</a:t>
                      </a:r>
                      <a:r>
                        <a:rPr kumimoji="0" lang="en-US" sz="1200" b="0" i="0" u="none" strike="noStrike" cap="none" normalizeH="0" baseline="0" smtClean="0">
                          <a:ln>
                            <a:noFill/>
                          </a:ln>
                          <a:solidFill>
                            <a:schemeClr val="tx2"/>
                          </a:solidFill>
                          <a:effectLst/>
                          <a:latin typeface="Arial Narrow" pitchFamily="34" charset="0"/>
                          <a:ea typeface="Osaka"/>
                          <a:cs typeface="Osaka"/>
                        </a:rPr>
                        <a:t> without having to add more space. </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495300">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endParaRPr kumimoji="0" lang="en-US" sz="1200" b="0" i="0" u="none" strike="noStrike" cap="none" normalizeH="0" baseline="0" smtClean="0">
                        <a:ln>
                          <a:noFill/>
                        </a:ln>
                        <a:solidFill>
                          <a:schemeClr val="tx1"/>
                        </a:solidFill>
                        <a:effectLst/>
                        <a:latin typeface="Arial Narrow" pitchFamily="34" charset="0"/>
                        <a:ea typeface="Osaka"/>
                        <a:cs typeface="Osaka"/>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00000"/>
                    </a:solidFill>
                  </a:tcPr>
                </a:tc>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smtClean="0">
                          <a:ln>
                            <a:noFill/>
                          </a:ln>
                          <a:solidFill>
                            <a:srgbClr val="003366"/>
                          </a:solidFill>
                          <a:effectLst/>
                          <a:latin typeface="Arial" pitchFamily="34" charset="0"/>
                          <a:ea typeface="Osaka"/>
                          <a:cs typeface="Osaka"/>
                        </a:rPr>
                        <a:t>Shared Media &amp; Printer Language</a:t>
                      </a:r>
                    </a:p>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 Common Media and Printer Language with other desktop printers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200" b="1" i="0" u="none" strike="noStrike" cap="none" normalizeH="0" baseline="0" smtClean="0">
                          <a:ln>
                            <a:noFill/>
                          </a:ln>
                          <a:solidFill>
                            <a:schemeClr val="tx2"/>
                          </a:solidFill>
                          <a:effectLst/>
                          <a:latin typeface="Arial Narrow" pitchFamily="34" charset="0"/>
                          <a:ea typeface="Osaka"/>
                          <a:cs typeface="Osaka"/>
                        </a:rPr>
                        <a:t>Stay up and running. </a:t>
                      </a:r>
                      <a:r>
                        <a:rPr kumimoji="0" lang="en-US" sz="1200" b="0" i="0" u="sng" strike="noStrike" cap="none" normalizeH="0" baseline="0" smtClean="0">
                          <a:ln>
                            <a:noFill/>
                          </a:ln>
                          <a:solidFill>
                            <a:schemeClr val="tx2"/>
                          </a:solidFill>
                          <a:effectLst/>
                          <a:latin typeface="Arial Narrow" pitchFamily="34" charset="0"/>
                          <a:ea typeface="Osaka"/>
                          <a:cs typeface="Osaka"/>
                        </a:rPr>
                        <a:t>Use current media</a:t>
                      </a:r>
                      <a:r>
                        <a:rPr kumimoji="0" lang="en-US" sz="1200" b="0" i="0" u="none" strike="noStrike" cap="none" normalizeH="0" baseline="0" smtClean="0">
                          <a:ln>
                            <a:noFill/>
                          </a:ln>
                          <a:solidFill>
                            <a:schemeClr val="tx2"/>
                          </a:solidFill>
                          <a:effectLst/>
                          <a:latin typeface="Arial Narrow" pitchFamily="34" charset="0"/>
                          <a:ea typeface="Osaka"/>
                          <a:cs typeface="Osaka"/>
                        </a:rPr>
                        <a:t> and label formats. Compatible with all desktop printers using 0.5” (12.7mm) ribbon cores. </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534988">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endParaRPr kumimoji="0" lang="en-US" sz="1200" b="0" i="0" u="none" strike="noStrike" cap="none" normalizeH="0" baseline="0" smtClean="0">
                        <a:ln>
                          <a:noFill/>
                        </a:ln>
                        <a:solidFill>
                          <a:schemeClr val="tx1"/>
                        </a:solidFill>
                        <a:effectLst/>
                        <a:latin typeface="Arial Narrow" pitchFamily="34" charset="0"/>
                        <a:ea typeface="Osaka"/>
                        <a:cs typeface="Osaka"/>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00000"/>
                    </a:solidFill>
                  </a:tcPr>
                </a:tc>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smtClean="0">
                          <a:ln>
                            <a:noFill/>
                          </a:ln>
                          <a:solidFill>
                            <a:srgbClr val="003366"/>
                          </a:solidFill>
                          <a:effectLst/>
                          <a:latin typeface="Arial" pitchFamily="34" charset="0"/>
                          <a:ea typeface="Osaka"/>
                          <a:cs typeface="Osaka"/>
                        </a:rPr>
                        <a:t>Intuitive Media Loading with Largest Capacity</a:t>
                      </a:r>
                    </a:p>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Drop-in label roll</a:t>
                      </a:r>
                    </a:p>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Largest ribbon capacity in a compact thermal transfer printer.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200" b="1" i="0" u="none" strike="noStrike" cap="none" normalizeH="0" baseline="0" smtClean="0">
                          <a:ln>
                            <a:noFill/>
                          </a:ln>
                          <a:solidFill>
                            <a:schemeClr val="tx2"/>
                          </a:solidFill>
                          <a:effectLst/>
                          <a:latin typeface="Arial Narrow" pitchFamily="34" charset="0"/>
                          <a:ea typeface="Osaka"/>
                          <a:cs typeface="Osaka"/>
                        </a:rPr>
                        <a:t>Save time and increase productivity.</a:t>
                      </a:r>
                      <a:r>
                        <a:rPr kumimoji="0" lang="en-US" sz="1200" b="0" i="0" u="sng" strike="noStrike" cap="none" normalizeH="0" baseline="0" smtClean="0">
                          <a:ln>
                            <a:noFill/>
                          </a:ln>
                          <a:solidFill>
                            <a:schemeClr val="tx2"/>
                          </a:solidFill>
                          <a:effectLst/>
                          <a:latin typeface="Arial Narrow" pitchFamily="34" charset="0"/>
                          <a:ea typeface="Osaka"/>
                          <a:cs typeface="Osaka"/>
                        </a:rPr>
                        <a:t> Quick and easy label replacement</a:t>
                      </a:r>
                      <a:r>
                        <a:rPr kumimoji="0" lang="en-US" sz="1200" b="0" i="0" u="none" strike="noStrike" cap="none" normalizeH="0" baseline="0" smtClean="0">
                          <a:ln>
                            <a:noFill/>
                          </a:ln>
                          <a:solidFill>
                            <a:schemeClr val="tx2"/>
                          </a:solidFill>
                          <a:effectLst/>
                          <a:latin typeface="Arial Narrow" pitchFamily="34" charset="0"/>
                          <a:ea typeface="Osaka"/>
                          <a:cs typeface="Osaka"/>
                        </a:rPr>
                        <a:t> and </a:t>
                      </a:r>
                      <a:r>
                        <a:rPr kumimoji="0" lang="en-US" sz="1200" b="0" i="0" u="sng" strike="noStrike" cap="none" normalizeH="0" baseline="0" smtClean="0">
                          <a:ln>
                            <a:noFill/>
                          </a:ln>
                          <a:solidFill>
                            <a:schemeClr val="tx2"/>
                          </a:solidFill>
                          <a:effectLst/>
                          <a:latin typeface="Arial Narrow" pitchFamily="34" charset="0"/>
                          <a:ea typeface="Osaka"/>
                          <a:cs typeface="Osaka"/>
                        </a:rPr>
                        <a:t>fewer ribbon changes</a:t>
                      </a:r>
                      <a:r>
                        <a:rPr kumimoji="0" lang="en-US" sz="1200" b="0" i="0" u="none" strike="noStrike" cap="none" normalizeH="0" baseline="0" smtClean="0">
                          <a:ln>
                            <a:noFill/>
                          </a:ln>
                          <a:solidFill>
                            <a:schemeClr val="tx2"/>
                          </a:solidFill>
                          <a:effectLst/>
                          <a:latin typeface="Arial Narrow" pitchFamily="34" charset="0"/>
                          <a:ea typeface="Osaka"/>
                          <a:cs typeface="Osaka"/>
                        </a:rPr>
                        <a:t> using 1” (25.4mm) core ribbon. </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687388">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endParaRPr kumimoji="0" lang="en-US" sz="1200" b="0" i="0" u="none" strike="noStrike" cap="none" normalizeH="0" baseline="0" smtClean="0">
                        <a:ln>
                          <a:noFill/>
                        </a:ln>
                        <a:solidFill>
                          <a:schemeClr val="tx1"/>
                        </a:solidFill>
                        <a:effectLst/>
                        <a:latin typeface="Arial Narrow" pitchFamily="34" charset="0"/>
                        <a:ea typeface="Osaka"/>
                        <a:cs typeface="Osaka"/>
                      </a:endParaRPr>
                    </a:p>
                  </a:txBody>
                  <a:tcP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smtClean="0">
                          <a:ln>
                            <a:noFill/>
                          </a:ln>
                          <a:solidFill>
                            <a:srgbClr val="003366"/>
                          </a:solidFill>
                          <a:effectLst/>
                          <a:latin typeface="Arial" pitchFamily="34" charset="0"/>
                          <a:ea typeface="Osaka"/>
                          <a:cs typeface="Osaka"/>
                        </a:rPr>
                        <a:t>Quiet &amp; Reliable</a:t>
                      </a:r>
                    </a:p>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 Design optimized for quiet operation while printing professional looking labels.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200" b="1" i="0" u="none" strike="noStrike" cap="none" normalizeH="0" baseline="0" dirty="0" smtClean="0">
                          <a:ln>
                            <a:noFill/>
                          </a:ln>
                          <a:solidFill>
                            <a:schemeClr val="tx2"/>
                          </a:solidFill>
                          <a:effectLst/>
                          <a:latin typeface="Arial Narrow" pitchFamily="34" charset="0"/>
                          <a:ea typeface="Osaka"/>
                          <a:cs typeface="Osaka"/>
                        </a:rPr>
                        <a:t>More work. Less interruptions. </a:t>
                      </a:r>
                      <a:r>
                        <a:rPr kumimoji="0" lang="en-US" sz="1200" b="0" i="0" u="sng" strike="noStrike" cap="none" normalizeH="0" baseline="0" dirty="0" smtClean="0">
                          <a:ln>
                            <a:noFill/>
                          </a:ln>
                          <a:solidFill>
                            <a:schemeClr val="tx2"/>
                          </a:solidFill>
                          <a:effectLst/>
                          <a:latin typeface="Arial Narrow" pitchFamily="34" charset="0"/>
                          <a:ea typeface="Osaka"/>
                          <a:cs typeface="Osaka"/>
                        </a:rPr>
                        <a:t>Quiet printing</a:t>
                      </a:r>
                      <a:r>
                        <a:rPr kumimoji="0" lang="en-US" sz="1200" b="0" i="0" u="none" strike="noStrike" cap="none" normalizeH="0" baseline="0" dirty="0" smtClean="0">
                          <a:ln>
                            <a:noFill/>
                          </a:ln>
                          <a:solidFill>
                            <a:schemeClr val="tx2"/>
                          </a:solidFill>
                          <a:effectLst/>
                          <a:latin typeface="Arial Narrow" pitchFamily="34" charset="0"/>
                          <a:ea typeface="Osaka"/>
                          <a:cs typeface="Osaka"/>
                        </a:rPr>
                        <a:t>, c</a:t>
                      </a:r>
                      <a:r>
                        <a:rPr kumimoji="0" lang="en-US" sz="1200" b="0" i="0" u="sng" strike="noStrike" cap="none" normalizeH="0" baseline="0" dirty="0" smtClean="0">
                          <a:ln>
                            <a:noFill/>
                          </a:ln>
                          <a:solidFill>
                            <a:schemeClr val="tx2"/>
                          </a:solidFill>
                          <a:effectLst/>
                          <a:latin typeface="Arial Narrow" pitchFamily="34" charset="0"/>
                          <a:ea typeface="Osaka"/>
                          <a:cs typeface="Osaka"/>
                        </a:rPr>
                        <a:t>onsistent print quality</a:t>
                      </a:r>
                      <a:r>
                        <a:rPr kumimoji="0" lang="en-US" sz="1200" b="0" i="0" u="none" strike="noStrike" cap="none" normalizeH="0" baseline="0" dirty="0" smtClean="0">
                          <a:ln>
                            <a:noFill/>
                          </a:ln>
                          <a:solidFill>
                            <a:schemeClr val="tx2"/>
                          </a:solidFill>
                          <a:effectLst/>
                          <a:latin typeface="Arial Narrow" pitchFamily="34" charset="0"/>
                          <a:ea typeface="Osaka"/>
                          <a:cs typeface="Osaka"/>
                        </a:rPr>
                        <a:t> and reliable output every time.</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01" name="Rectangle 46"/>
          <p:cNvSpPr>
            <a:spLocks noChangeArrowheads="1"/>
          </p:cNvSpPr>
          <p:nvPr/>
        </p:nvSpPr>
        <p:spPr bwMode="auto">
          <a:xfrm rot="-5400000">
            <a:off x="-480219" y="2231232"/>
            <a:ext cx="2058987" cy="336550"/>
          </a:xfrm>
          <a:prstGeom prst="rect">
            <a:avLst/>
          </a:prstGeom>
          <a:noFill/>
          <a:ln w="9525">
            <a:noFill/>
            <a:miter lim="800000"/>
            <a:headEnd/>
            <a:tailEnd/>
          </a:ln>
        </p:spPr>
        <p:txBody>
          <a:bodyPr>
            <a:spAutoFit/>
          </a:bodyPr>
          <a:lstStyle/>
          <a:p>
            <a:pPr algn="ctr" eaLnBrk="1" hangingPunct="1">
              <a:spcBef>
                <a:spcPct val="10000"/>
              </a:spcBef>
              <a:buClr>
                <a:schemeClr val="accent1"/>
              </a:buClr>
              <a:buSzPct val="60000"/>
              <a:buFont typeface="Wingdings" pitchFamily="2" charset="2"/>
              <a:buNone/>
            </a:pPr>
            <a:r>
              <a:rPr lang="en-US" sz="1600">
                <a:solidFill>
                  <a:schemeClr val="bg1"/>
                </a:solidFill>
              </a:rPr>
              <a:t>To Deploy</a:t>
            </a:r>
          </a:p>
        </p:txBody>
      </p:sp>
      <p:sp>
        <p:nvSpPr>
          <p:cNvPr id="15402" name="Rectangle 47"/>
          <p:cNvSpPr>
            <a:spLocks noChangeArrowheads="1"/>
          </p:cNvSpPr>
          <p:nvPr/>
        </p:nvSpPr>
        <p:spPr bwMode="auto">
          <a:xfrm rot="-5400000">
            <a:off x="22225" y="4213225"/>
            <a:ext cx="1143000" cy="336550"/>
          </a:xfrm>
          <a:prstGeom prst="rect">
            <a:avLst/>
          </a:prstGeom>
          <a:noFill/>
          <a:ln w="9525">
            <a:noFill/>
            <a:miter lim="800000"/>
            <a:headEnd/>
            <a:tailEnd/>
          </a:ln>
        </p:spPr>
        <p:txBody>
          <a:bodyPr>
            <a:spAutoFit/>
          </a:bodyPr>
          <a:lstStyle/>
          <a:p>
            <a:pPr algn="ctr" eaLnBrk="1" hangingPunct="1">
              <a:spcBef>
                <a:spcPct val="10000"/>
              </a:spcBef>
              <a:buClr>
                <a:schemeClr val="accent1"/>
              </a:buClr>
              <a:buSzPct val="60000"/>
              <a:buFont typeface="Wingdings" pitchFamily="2" charset="2"/>
              <a:buNone/>
            </a:pPr>
            <a:r>
              <a:rPr lang="en-US" sz="1600">
                <a:solidFill>
                  <a:schemeClr val="bg1"/>
                </a:solidFill>
              </a:rPr>
              <a:t>To Install</a:t>
            </a:r>
          </a:p>
        </p:txBody>
      </p:sp>
      <p:sp>
        <p:nvSpPr>
          <p:cNvPr id="15403" name="Rectangle 48"/>
          <p:cNvSpPr>
            <a:spLocks noChangeArrowheads="1"/>
          </p:cNvSpPr>
          <p:nvPr/>
        </p:nvSpPr>
        <p:spPr bwMode="auto">
          <a:xfrm rot="-5400000">
            <a:off x="92075" y="5470525"/>
            <a:ext cx="914400" cy="336550"/>
          </a:xfrm>
          <a:prstGeom prst="rect">
            <a:avLst/>
          </a:prstGeom>
          <a:noFill/>
          <a:ln w="9525">
            <a:noFill/>
            <a:miter lim="800000"/>
            <a:headEnd/>
            <a:tailEnd/>
          </a:ln>
        </p:spPr>
        <p:txBody>
          <a:bodyPr>
            <a:spAutoFit/>
          </a:bodyPr>
          <a:lstStyle/>
          <a:p>
            <a:pPr algn="ctr" eaLnBrk="1" hangingPunct="1">
              <a:spcBef>
                <a:spcPct val="10000"/>
              </a:spcBef>
              <a:buClr>
                <a:schemeClr val="accent1"/>
              </a:buClr>
              <a:buSzPct val="60000"/>
              <a:buFont typeface="Wingdings" pitchFamily="2" charset="2"/>
              <a:buNone/>
            </a:pPr>
            <a:r>
              <a:rPr lang="en-US" sz="1600">
                <a:solidFill>
                  <a:schemeClr val="bg1"/>
                </a:solidFill>
              </a:rPr>
              <a:t>To Use</a:t>
            </a:r>
          </a:p>
        </p:txBody>
      </p:sp>
      <p:pic>
        <p:nvPicPr>
          <p:cNvPr id="8" name="Picture 6" descr="Intermec"/>
          <p:cNvPicPr>
            <a:picLocks noChangeAspect="1" noChangeArrowheads="1"/>
          </p:cNvPicPr>
          <p:nvPr/>
        </p:nvPicPr>
        <p:blipFill>
          <a:blip r:embed="rId2" cstate="print"/>
          <a:srcRect/>
          <a:stretch>
            <a:fillRect/>
          </a:stretch>
        </p:blipFill>
        <p:spPr bwMode="auto">
          <a:xfrm>
            <a:off x="7467600" y="6320970"/>
            <a:ext cx="1397000" cy="3111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85" y="3129643"/>
            <a:ext cx="7772400" cy="1362075"/>
          </a:xfrm>
        </p:spPr>
        <p:txBody>
          <a:bodyPr/>
          <a:lstStyle/>
          <a:p>
            <a:r>
              <a:rPr lang="en-US" dirty="0" smtClean="0"/>
              <a:t>Intermec Fixed Printers</a:t>
            </a:r>
            <a:br>
              <a:rPr lang="en-US" dirty="0" smtClean="0"/>
            </a:br>
            <a:r>
              <a:rPr lang="en-US" dirty="0" smtClean="0"/>
              <a:t>PD41/42, PF2i/4i, pm4i, px4i/6i </a:t>
            </a:r>
            <a:br>
              <a:rPr lang="en-US" dirty="0" smtClean="0"/>
            </a:br>
            <a:r>
              <a:rPr lang="en-US" dirty="0" smtClean="0">
                <a:solidFill>
                  <a:schemeClr val="bg1"/>
                </a:solidFill>
                <a:effectLst>
                  <a:outerShdw blurRad="38100" dist="38100" dir="2700000" algn="tl">
                    <a:srgbClr val="000000">
                      <a:alpha val="43137"/>
                    </a:srgbClr>
                  </a:outerShdw>
                </a:effectLst>
              </a:rPr>
              <a:t>Smart. Strong. Secure.</a:t>
            </a:r>
            <a:endParaRPr lang="en-US" dirty="0">
              <a:solidFill>
                <a:schemeClr val="bg1"/>
              </a:solidFill>
              <a:effectLst>
                <a:outerShdw blurRad="38100" dist="38100" dir="2700000" algn="tl">
                  <a:srgbClr val="000000">
                    <a:alpha val="43137"/>
                  </a:srgbClr>
                </a:outerShdw>
              </a:effectLst>
            </a:endParaRPr>
          </a:p>
        </p:txBody>
      </p:sp>
      <p:pic>
        <p:nvPicPr>
          <p:cNvPr id="9" name="Picture 6" descr="Intermec"/>
          <p:cNvPicPr>
            <a:picLocks noChangeAspect="1" noChangeArrowheads="1"/>
          </p:cNvPicPr>
          <p:nvPr/>
        </p:nvPicPr>
        <p:blipFill>
          <a:blip r:embed="rId2" cstate="print"/>
          <a:srcRect/>
          <a:stretch>
            <a:fillRect/>
          </a:stretch>
        </p:blipFill>
        <p:spPr bwMode="auto">
          <a:xfrm>
            <a:off x="7467600" y="6248400"/>
            <a:ext cx="1397000" cy="311150"/>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a:off x="6183093" y="994228"/>
            <a:ext cx="2209800" cy="2057400"/>
          </a:xfrm>
          <a:prstGeom prst="rect">
            <a:avLst/>
          </a:prstGeom>
          <a:noFill/>
          <a:ln w="9525">
            <a:noFill/>
            <a:miter lim="800000"/>
            <a:headEnd/>
            <a:tailEnd/>
          </a:ln>
          <a:effectLst>
            <a:softEdge rad="317500"/>
          </a:effectLst>
        </p:spPr>
      </p:pic>
      <p:pic>
        <p:nvPicPr>
          <p:cNvPr id="13" name="Picture 8"/>
          <p:cNvPicPr>
            <a:picLocks noChangeAspect="1" noChangeArrowheads="1"/>
          </p:cNvPicPr>
          <p:nvPr/>
        </p:nvPicPr>
        <p:blipFill>
          <a:blip r:embed="rId4" cstate="print"/>
          <a:srcRect/>
          <a:stretch>
            <a:fillRect/>
          </a:stretch>
        </p:blipFill>
        <p:spPr bwMode="auto">
          <a:xfrm>
            <a:off x="3788233" y="1005113"/>
            <a:ext cx="2133601" cy="2044701"/>
          </a:xfrm>
          <a:prstGeom prst="rect">
            <a:avLst/>
          </a:prstGeom>
          <a:noFill/>
          <a:ln w="9525">
            <a:noFill/>
            <a:miter lim="800000"/>
            <a:headEnd/>
            <a:tailEnd/>
          </a:ln>
          <a:effectLst>
            <a:softEdge rad="317500"/>
          </a:effectLst>
        </p:spPr>
      </p:pic>
      <p:pic>
        <p:nvPicPr>
          <p:cNvPr id="14" name="Picture 9" descr="PD42_with_PD41_PRO1"/>
          <p:cNvPicPr>
            <a:picLocks noChangeAspect="1" noChangeArrowheads="1"/>
          </p:cNvPicPr>
          <p:nvPr/>
        </p:nvPicPr>
        <p:blipFill>
          <a:blip r:embed="rId5" cstate="print"/>
          <a:srcRect/>
          <a:stretch>
            <a:fillRect/>
          </a:stretch>
        </p:blipFill>
        <p:spPr bwMode="auto">
          <a:xfrm>
            <a:off x="754745" y="1052284"/>
            <a:ext cx="2797629" cy="2010229"/>
          </a:xfrm>
          <a:prstGeom prst="rect">
            <a:avLst/>
          </a:prstGeom>
          <a:noFill/>
          <a:effectLst>
            <a:softEdge rad="317500"/>
          </a:effectLst>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4988" y="239713"/>
            <a:ext cx="8228012" cy="754062"/>
          </a:xfrm>
        </p:spPr>
        <p:txBody>
          <a:bodyPr/>
          <a:lstStyle/>
          <a:p>
            <a:r>
              <a:rPr lang="en-US" dirty="0" smtClean="0"/>
              <a:t>What’s Smart?</a:t>
            </a:r>
          </a:p>
        </p:txBody>
      </p:sp>
      <p:sp>
        <p:nvSpPr>
          <p:cNvPr id="5" name="AutoShape 22"/>
          <p:cNvSpPr>
            <a:spLocks noChangeArrowheads="1"/>
          </p:cNvSpPr>
          <p:nvPr/>
        </p:nvSpPr>
        <p:spPr bwMode="auto">
          <a:xfrm>
            <a:off x="8025319" y="228600"/>
            <a:ext cx="890081" cy="851170"/>
          </a:xfrm>
          <a:prstGeom prst="roundRect">
            <a:avLst>
              <a:gd name="adj" fmla="val 16667"/>
            </a:avLst>
          </a:prstGeom>
          <a:solidFill>
            <a:schemeClr val="tx2">
              <a:lumMod val="75000"/>
            </a:schemeClr>
          </a:solidFill>
          <a:ln w="9525">
            <a:noFill/>
            <a:round/>
            <a:headEnd/>
            <a:tailEnd/>
          </a:ln>
        </p:spPr>
        <p:txBody>
          <a:bodyPr wrap="none" anchor="ctr"/>
          <a:lstStyle/>
          <a:p>
            <a:pPr algn="ctr" eaLnBrk="0" hangingPunct="0"/>
            <a:r>
              <a:rPr lang="en-US" sz="4000" u="none" dirty="0">
                <a:solidFill>
                  <a:schemeClr val="bg1"/>
                </a:solidFill>
                <a:ea typeface="ＭＳ Ｐゴシック" pitchFamily="34" charset="-128"/>
              </a:rPr>
              <a:t> </a:t>
            </a:r>
            <a:r>
              <a:rPr lang="en-US" sz="4000" b="1" u="none" dirty="0">
                <a:solidFill>
                  <a:schemeClr val="accent3"/>
                </a:solidFill>
                <a:ea typeface="ＭＳ Ｐゴシック" pitchFamily="34" charset="-128"/>
              </a:rPr>
              <a:t>S</a:t>
            </a:r>
            <a:r>
              <a:rPr lang="en-US" sz="4000" b="1" u="none" baseline="30000" dirty="0">
                <a:solidFill>
                  <a:schemeClr val="accent3"/>
                </a:solidFill>
                <a:ea typeface="ＭＳ Ｐゴシック" pitchFamily="34" charset="-128"/>
              </a:rPr>
              <a:t>3</a:t>
            </a:r>
          </a:p>
        </p:txBody>
      </p:sp>
      <p:graphicFrame>
        <p:nvGraphicFramePr>
          <p:cNvPr id="6" name="Group 103"/>
          <p:cNvGraphicFramePr>
            <a:graphicFrameLocks noGrp="1"/>
          </p:cNvGraphicFramePr>
          <p:nvPr>
            <p:ph idx="1"/>
          </p:nvPr>
        </p:nvGraphicFramePr>
        <p:xfrm>
          <a:off x="571500" y="1257300"/>
          <a:ext cx="8331200" cy="4429125"/>
        </p:xfrm>
        <a:graphic>
          <a:graphicData uri="http://schemas.openxmlformats.org/drawingml/2006/table">
            <a:tbl>
              <a:tblPr/>
              <a:tblGrid>
                <a:gridCol w="4656138"/>
                <a:gridCol w="3675062"/>
              </a:tblGrid>
              <a:tr h="479425">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400" b="1" i="0" u="none" strike="noStrike" cap="none" normalizeH="0" baseline="0" dirty="0" smtClean="0">
                          <a:ln>
                            <a:noFill/>
                          </a:ln>
                          <a:solidFill>
                            <a:schemeClr val="accent3"/>
                          </a:solidFill>
                          <a:effectLst/>
                          <a:latin typeface="Arial" pitchFamily="34" charset="0"/>
                          <a:cs typeface="Arial" pitchFamily="34" charset="0"/>
                        </a:rPr>
                        <a:t>Feature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400" b="1" i="0" u="none" strike="noStrike" cap="none" normalizeH="0" baseline="0" dirty="0" smtClean="0">
                          <a:ln>
                            <a:noFill/>
                          </a:ln>
                          <a:solidFill>
                            <a:schemeClr val="accent3"/>
                          </a:solidFill>
                          <a:effectLst/>
                          <a:latin typeface="Arial" pitchFamily="34" charset="0"/>
                          <a:cs typeface="Arial" pitchFamily="34" charset="0"/>
                        </a:rPr>
                        <a:t>Benefit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tx2"/>
                    </a:solidFill>
                  </a:tcPr>
                </a:tc>
              </a:tr>
              <a:tr h="1009650">
                <a:tc>
                  <a:txBody>
                    <a:bodyPr/>
                    <a:lstStyle/>
                    <a:p>
                      <a:pPr marL="117475" marR="0" lvl="0" indent="-117475"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600" b="1" i="0" u="none" strike="noStrike" cap="none" normalizeH="0" baseline="0" dirty="0" smtClean="0">
                          <a:ln>
                            <a:noFill/>
                          </a:ln>
                          <a:solidFill>
                            <a:srgbClr val="292929"/>
                          </a:solidFill>
                          <a:effectLst/>
                          <a:latin typeface="Arial" pitchFamily="34" charset="0"/>
                          <a:cs typeface="Arial" pitchFamily="34" charset="0"/>
                        </a:rPr>
                        <a:t>Smart Printing Capabilities</a:t>
                      </a:r>
                    </a:p>
                    <a:p>
                      <a:pPr marL="117475" marR="0" lvl="0" indent="-117475"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600" b="0" i="0" u="none" strike="noStrike" cap="none" normalizeH="0" baseline="0" dirty="0" smtClean="0">
                          <a:ln>
                            <a:noFill/>
                          </a:ln>
                          <a:solidFill>
                            <a:srgbClr val="292929"/>
                          </a:solidFill>
                          <a:effectLst/>
                          <a:latin typeface="Arial" pitchFamily="34" charset="0"/>
                          <a:cs typeface="Arial" pitchFamily="34" charset="0"/>
                        </a:rPr>
                        <a:t>Fingerprint programming language</a:t>
                      </a:r>
                    </a:p>
                    <a:p>
                      <a:pPr marL="117475" marR="0" lvl="0" indent="-117475"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dirty="0" smtClean="0">
                        <a:ln>
                          <a:noFill/>
                        </a:ln>
                        <a:solidFill>
                          <a:srgbClr val="292929"/>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Char char="§"/>
                        <a:tabLst/>
                      </a:pPr>
                      <a:r>
                        <a:rPr kumimoji="0" lang="en-US" sz="1600" b="1" i="0" u="none" strike="noStrike" cap="none" normalizeH="0" baseline="0" dirty="0" smtClean="0">
                          <a:ln>
                            <a:noFill/>
                          </a:ln>
                          <a:solidFill>
                            <a:srgbClr val="292929"/>
                          </a:solidFill>
                          <a:effectLst/>
                          <a:latin typeface="Arial" pitchFamily="34" charset="0"/>
                          <a:cs typeface="Arial" pitchFamily="34" charset="0"/>
                        </a:rPr>
                        <a:t>Eliminate PC expense</a:t>
                      </a: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Char char="§"/>
                        <a:tabLst/>
                      </a:pPr>
                      <a:r>
                        <a:rPr kumimoji="0" lang="en-US" sz="1600" b="1" i="0" u="none" strike="noStrike" cap="none" normalizeH="0" baseline="0" dirty="0" smtClean="0">
                          <a:ln>
                            <a:noFill/>
                          </a:ln>
                          <a:solidFill>
                            <a:srgbClr val="292929"/>
                          </a:solidFill>
                          <a:effectLst/>
                          <a:latin typeface="Arial" pitchFamily="34" charset="0"/>
                          <a:cs typeface="Arial" pitchFamily="34" charset="0"/>
                        </a:rPr>
                        <a:t>Lower application complexity</a:t>
                      </a: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Char char="§"/>
                        <a:tabLst/>
                      </a:pPr>
                      <a:r>
                        <a:rPr kumimoji="0" lang="en-US" sz="1600" b="1" i="0" u="none" strike="noStrike" cap="none" normalizeH="0" baseline="0" dirty="0" smtClean="0">
                          <a:ln>
                            <a:noFill/>
                          </a:ln>
                          <a:solidFill>
                            <a:srgbClr val="292929"/>
                          </a:solidFill>
                          <a:effectLst/>
                          <a:latin typeface="Arial" pitchFamily="34" charset="0"/>
                          <a:cs typeface="Arial" pitchFamily="34" charset="0"/>
                        </a:rPr>
                        <a:t>Reduce errors</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1416050">
                <a:tc>
                  <a:txBody>
                    <a:bodyPr/>
                    <a:lstStyle/>
                    <a:p>
                      <a:pPr marL="117475" marR="0" lvl="0" indent="-117475"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dirty="0" smtClean="0">
                        <a:ln>
                          <a:noFill/>
                        </a:ln>
                        <a:solidFill>
                          <a:srgbClr val="292929"/>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1" i="0" u="none" strike="noStrike" cap="none" normalizeH="0" baseline="0" dirty="0" smtClean="0">
                        <a:ln>
                          <a:noFill/>
                        </a:ln>
                        <a:solidFill>
                          <a:srgbClr val="292929"/>
                        </a:solidFill>
                        <a:effectLst/>
                        <a:latin typeface="Arial" pitchFamily="34" charset="0"/>
                        <a:cs typeface="Arial"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1165225">
                <a:tc>
                  <a:txBody>
                    <a:bodyPr/>
                    <a:lstStyle/>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dirty="0" smtClean="0">
                        <a:ln>
                          <a:noFill/>
                        </a:ln>
                        <a:solidFill>
                          <a:srgbClr val="292929"/>
                        </a:solidFill>
                        <a:effectLst/>
                        <a:latin typeface="Arial" pitchFamily="34" charset="0"/>
                        <a:cs typeface="Arial" pitchFamily="34" charset="0"/>
                      </a:endParaRPr>
                    </a:p>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dirty="0" smtClean="0">
                        <a:ln>
                          <a:noFill/>
                        </a:ln>
                        <a:solidFill>
                          <a:srgbClr val="292929"/>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Char char="§"/>
                        <a:tabLst/>
                      </a:pPr>
                      <a:endParaRPr kumimoji="0" lang="en-US" sz="1600" b="1" i="0" u="none" strike="noStrike" cap="none" normalizeH="0" baseline="0" dirty="0" smtClean="0">
                        <a:ln>
                          <a:noFill/>
                        </a:ln>
                        <a:solidFill>
                          <a:srgbClr val="292929"/>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1" i="0" u="none" strike="noStrike" cap="none" normalizeH="0" baseline="0" dirty="0" smtClean="0">
                        <a:ln>
                          <a:noFill/>
                        </a:ln>
                        <a:solidFill>
                          <a:srgbClr val="292929"/>
                        </a:solidFill>
                        <a:effectLst/>
                        <a:latin typeface="Arial" pitchFamily="34" charset="0"/>
                        <a:cs typeface="Arial"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dirty="0" smtClean="0">
                        <a:ln>
                          <a:noFill/>
                        </a:ln>
                        <a:solidFill>
                          <a:srgbClr val="292929"/>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7" name="Text Box 93"/>
          <p:cNvSpPr txBox="1">
            <a:spLocks noChangeArrowheads="1"/>
          </p:cNvSpPr>
          <p:nvPr/>
        </p:nvSpPr>
        <p:spPr bwMode="auto">
          <a:xfrm>
            <a:off x="631825" y="2765425"/>
            <a:ext cx="4552272" cy="1077218"/>
          </a:xfrm>
          <a:prstGeom prst="rect">
            <a:avLst/>
          </a:prstGeom>
          <a:noFill/>
          <a:ln w="9525" algn="ctr">
            <a:noFill/>
            <a:miter lim="800000"/>
            <a:headEnd/>
            <a:tailEnd/>
          </a:ln>
        </p:spPr>
        <p:txBody>
          <a:bodyPr wrap="none">
            <a:spAutoFit/>
          </a:bodyPr>
          <a:lstStyle/>
          <a:p>
            <a:pPr defTabSz="952500"/>
            <a:r>
              <a:rPr lang="en-US" sz="1600" b="1" u="none" dirty="0">
                <a:solidFill>
                  <a:srgbClr val="292929"/>
                </a:solidFill>
              </a:rPr>
              <a:t>All-in-One Printer Command Languages</a:t>
            </a:r>
          </a:p>
          <a:p>
            <a:pPr defTabSz="952500"/>
            <a:r>
              <a:rPr lang="en-US" sz="1600" b="0" u="none" dirty="0" err="1">
                <a:solidFill>
                  <a:srgbClr val="292929"/>
                </a:solidFill>
              </a:rPr>
              <a:t>IPL</a:t>
            </a:r>
            <a:r>
              <a:rPr lang="en-US" sz="1600" b="0" u="none" dirty="0">
                <a:solidFill>
                  <a:srgbClr val="292929"/>
                </a:solidFill>
              </a:rPr>
              <a:t>, Fingerprint/DP, </a:t>
            </a:r>
            <a:r>
              <a:rPr lang="en-US" sz="1600" b="0" u="none" dirty="0" err="1">
                <a:solidFill>
                  <a:srgbClr val="292929"/>
                </a:solidFill>
              </a:rPr>
              <a:t>ZSim</a:t>
            </a:r>
            <a:r>
              <a:rPr lang="en-US" sz="1600" b="0" u="none" dirty="0">
                <a:solidFill>
                  <a:srgbClr val="292929"/>
                </a:solidFill>
              </a:rPr>
              <a:t>, </a:t>
            </a:r>
            <a:r>
              <a:rPr lang="en-US" sz="1600" b="0" u="none" dirty="0" err="1">
                <a:solidFill>
                  <a:srgbClr val="292929"/>
                </a:solidFill>
              </a:rPr>
              <a:t>DSim</a:t>
            </a:r>
            <a:r>
              <a:rPr lang="en-US" sz="1600" b="0" u="none" dirty="0">
                <a:solidFill>
                  <a:srgbClr val="292929"/>
                </a:solidFill>
              </a:rPr>
              <a:t> in ALL Printers </a:t>
            </a:r>
          </a:p>
          <a:p>
            <a:pPr defTabSz="952500"/>
            <a:r>
              <a:rPr lang="en-US" sz="1600" b="0" u="none" dirty="0">
                <a:solidFill>
                  <a:srgbClr val="292929"/>
                </a:solidFill>
              </a:rPr>
              <a:t>and </a:t>
            </a:r>
            <a:r>
              <a:rPr lang="en-US" sz="1600" b="0" u="none" dirty="0" err="1">
                <a:solidFill>
                  <a:srgbClr val="292929"/>
                </a:solidFill>
              </a:rPr>
              <a:t>ESim</a:t>
            </a:r>
            <a:r>
              <a:rPr lang="en-US" sz="1600" b="0" u="none" dirty="0">
                <a:solidFill>
                  <a:srgbClr val="292929"/>
                </a:solidFill>
              </a:rPr>
              <a:t> in </a:t>
            </a:r>
            <a:r>
              <a:rPr lang="en-US" sz="1600" b="0" u="none" dirty="0" err="1">
                <a:solidFill>
                  <a:srgbClr val="292929"/>
                </a:solidFill>
              </a:rPr>
              <a:t>PD41</a:t>
            </a:r>
            <a:r>
              <a:rPr lang="en-US" sz="1600" b="0" u="none" dirty="0">
                <a:solidFill>
                  <a:srgbClr val="292929"/>
                </a:solidFill>
              </a:rPr>
              <a:t>/2</a:t>
            </a:r>
          </a:p>
          <a:p>
            <a:pPr defTabSz="952500" eaLnBrk="0" hangingPunct="0">
              <a:lnSpc>
                <a:spcPct val="90000"/>
              </a:lnSpc>
              <a:spcBef>
                <a:spcPct val="10000"/>
              </a:spcBef>
              <a:buClr>
                <a:srgbClr val="005DAB"/>
              </a:buClr>
              <a:buFont typeface="Wingdings" pitchFamily="2" charset="2"/>
              <a:buChar char="§"/>
            </a:pPr>
            <a:endParaRPr lang="en-US" dirty="0">
              <a:solidFill>
                <a:schemeClr val="bg2"/>
              </a:solidFill>
            </a:endParaRPr>
          </a:p>
        </p:txBody>
      </p:sp>
      <p:sp>
        <p:nvSpPr>
          <p:cNvPr id="9" name="Text Box 100"/>
          <p:cNvSpPr txBox="1">
            <a:spLocks noChangeArrowheads="1"/>
          </p:cNvSpPr>
          <p:nvPr/>
        </p:nvSpPr>
        <p:spPr bwMode="auto">
          <a:xfrm>
            <a:off x="5383439" y="3129642"/>
            <a:ext cx="2491388" cy="584775"/>
          </a:xfrm>
          <a:prstGeom prst="rect">
            <a:avLst/>
          </a:prstGeom>
          <a:noFill/>
          <a:ln w="9525" algn="ctr">
            <a:noFill/>
            <a:miter lim="800000"/>
            <a:headEnd/>
            <a:tailEnd/>
          </a:ln>
        </p:spPr>
        <p:txBody>
          <a:bodyPr wrap="none">
            <a:spAutoFit/>
          </a:bodyPr>
          <a:lstStyle/>
          <a:p>
            <a:pPr defTabSz="952500"/>
            <a:r>
              <a:rPr lang="en-US" sz="1600" b="1" u="none" dirty="0" smtClean="0">
                <a:solidFill>
                  <a:srgbClr val="292929"/>
                </a:solidFill>
              </a:rPr>
              <a:t>Broader </a:t>
            </a:r>
            <a:r>
              <a:rPr lang="en-US" sz="1600" b="1" u="none" dirty="0">
                <a:solidFill>
                  <a:srgbClr val="292929"/>
                </a:solidFill>
              </a:rPr>
              <a:t>choice, </a:t>
            </a:r>
          </a:p>
          <a:p>
            <a:pPr defTabSz="952500"/>
            <a:r>
              <a:rPr lang="en-US" sz="1600" b="1" u="none" dirty="0">
                <a:solidFill>
                  <a:srgbClr val="292929"/>
                </a:solidFill>
              </a:rPr>
              <a:t>shorter integration time</a:t>
            </a:r>
          </a:p>
        </p:txBody>
      </p:sp>
      <p:sp>
        <p:nvSpPr>
          <p:cNvPr id="10" name="Text Box 94"/>
          <p:cNvSpPr txBox="1">
            <a:spLocks noChangeArrowheads="1"/>
          </p:cNvSpPr>
          <p:nvPr/>
        </p:nvSpPr>
        <p:spPr bwMode="auto">
          <a:xfrm>
            <a:off x="606425" y="4114800"/>
            <a:ext cx="4497388" cy="825500"/>
          </a:xfrm>
          <a:prstGeom prst="rect">
            <a:avLst/>
          </a:prstGeom>
          <a:noFill/>
          <a:ln w="9525" algn="ctr">
            <a:noFill/>
            <a:miter lim="800000"/>
            <a:headEnd/>
            <a:tailEnd/>
          </a:ln>
        </p:spPr>
        <p:txBody>
          <a:bodyPr wrap="none">
            <a:spAutoFit/>
          </a:bodyPr>
          <a:lstStyle/>
          <a:p>
            <a:pPr defTabSz="952500"/>
            <a:r>
              <a:rPr lang="en-US" sz="1600" b="1" u="none" dirty="0">
                <a:solidFill>
                  <a:srgbClr val="292929"/>
                </a:solidFill>
              </a:rPr>
              <a:t>USB Host/Boot</a:t>
            </a:r>
          </a:p>
          <a:p>
            <a:pPr defTabSz="952500"/>
            <a:r>
              <a:rPr lang="en-US" sz="1600" b="0" u="none" dirty="0">
                <a:solidFill>
                  <a:srgbClr val="292929"/>
                </a:solidFill>
              </a:rPr>
              <a:t>Connect and control multiple peripherals or use </a:t>
            </a:r>
          </a:p>
          <a:p>
            <a:pPr defTabSz="952500"/>
            <a:r>
              <a:rPr lang="en-US" sz="1600" b="0" u="none" dirty="0">
                <a:solidFill>
                  <a:srgbClr val="292929"/>
                </a:solidFill>
              </a:rPr>
              <a:t>for memory extension</a:t>
            </a:r>
          </a:p>
        </p:txBody>
      </p:sp>
      <p:sp>
        <p:nvSpPr>
          <p:cNvPr id="11" name="Rectangle 101"/>
          <p:cNvSpPr>
            <a:spLocks noChangeArrowheads="1"/>
          </p:cNvSpPr>
          <p:nvPr/>
        </p:nvSpPr>
        <p:spPr bwMode="auto">
          <a:xfrm>
            <a:off x="5399088" y="4257675"/>
            <a:ext cx="2374368" cy="338554"/>
          </a:xfrm>
          <a:prstGeom prst="rect">
            <a:avLst/>
          </a:prstGeom>
          <a:noFill/>
          <a:ln w="9525" algn="ctr">
            <a:noFill/>
            <a:miter lim="800000"/>
            <a:headEnd/>
            <a:tailEnd/>
          </a:ln>
        </p:spPr>
        <p:txBody>
          <a:bodyPr wrap="none">
            <a:spAutoFit/>
          </a:bodyPr>
          <a:lstStyle/>
          <a:p>
            <a:pPr defTabSz="952500"/>
            <a:r>
              <a:rPr lang="en-US" sz="1600" b="1" u="none" dirty="0">
                <a:solidFill>
                  <a:srgbClr val="292929"/>
                </a:solidFill>
              </a:rPr>
              <a:t>Increased productivity</a:t>
            </a:r>
          </a:p>
        </p:txBody>
      </p:sp>
      <p:sp>
        <p:nvSpPr>
          <p:cNvPr id="12" name="Rectangle 102"/>
          <p:cNvSpPr>
            <a:spLocks noChangeArrowheads="1"/>
          </p:cNvSpPr>
          <p:nvPr/>
        </p:nvSpPr>
        <p:spPr bwMode="auto">
          <a:xfrm>
            <a:off x="5449888" y="5260975"/>
            <a:ext cx="2008883" cy="338554"/>
          </a:xfrm>
          <a:prstGeom prst="rect">
            <a:avLst/>
          </a:prstGeom>
          <a:noFill/>
          <a:ln w="9525" algn="ctr">
            <a:noFill/>
            <a:miter lim="800000"/>
            <a:headEnd/>
            <a:tailEnd/>
          </a:ln>
        </p:spPr>
        <p:txBody>
          <a:bodyPr wrap="none">
            <a:spAutoFit/>
          </a:bodyPr>
          <a:lstStyle/>
          <a:p>
            <a:pPr defTabSz="952500"/>
            <a:r>
              <a:rPr lang="en-US" sz="1600" b="1" u="none" dirty="0">
                <a:solidFill>
                  <a:srgbClr val="292929"/>
                </a:solidFill>
              </a:rPr>
              <a:t>Faster deployment</a:t>
            </a:r>
          </a:p>
        </p:txBody>
      </p:sp>
      <p:sp>
        <p:nvSpPr>
          <p:cNvPr id="13" name="Text Box 98"/>
          <p:cNvSpPr txBox="1">
            <a:spLocks noChangeArrowheads="1"/>
          </p:cNvSpPr>
          <p:nvPr/>
        </p:nvSpPr>
        <p:spPr bwMode="auto">
          <a:xfrm>
            <a:off x="669925" y="5302250"/>
            <a:ext cx="2672911" cy="313932"/>
          </a:xfrm>
          <a:prstGeom prst="rect">
            <a:avLst/>
          </a:prstGeom>
          <a:noFill/>
          <a:ln w="9525" algn="ctr">
            <a:noFill/>
            <a:miter lim="800000"/>
            <a:headEnd/>
            <a:tailEnd/>
          </a:ln>
        </p:spPr>
        <p:txBody>
          <a:bodyPr wrap="none">
            <a:spAutoFit/>
          </a:bodyPr>
          <a:lstStyle/>
          <a:p>
            <a:pPr defTabSz="952500" eaLnBrk="0" hangingPunct="0">
              <a:lnSpc>
                <a:spcPct val="90000"/>
              </a:lnSpc>
              <a:spcBef>
                <a:spcPct val="10000"/>
              </a:spcBef>
              <a:buClr>
                <a:srgbClr val="005DAB"/>
              </a:buClr>
              <a:buFont typeface="Wingdings" pitchFamily="2" charset="2"/>
              <a:buNone/>
            </a:pPr>
            <a:r>
              <a:rPr lang="en-US" sz="1600" b="1" u="none" dirty="0">
                <a:solidFill>
                  <a:srgbClr val="292929"/>
                </a:solidFill>
              </a:rPr>
              <a:t>MAC Address On-the-box</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2588" y="239713"/>
            <a:ext cx="8380412" cy="754062"/>
          </a:xfrm>
        </p:spPr>
        <p:txBody>
          <a:bodyPr/>
          <a:lstStyle/>
          <a:p>
            <a:r>
              <a:rPr lang="en-US" dirty="0" smtClean="0"/>
              <a:t>What’s Strong?</a:t>
            </a:r>
          </a:p>
        </p:txBody>
      </p:sp>
      <p:sp>
        <p:nvSpPr>
          <p:cNvPr id="5" name="AutoShape 20"/>
          <p:cNvSpPr>
            <a:spLocks noChangeArrowheads="1"/>
          </p:cNvSpPr>
          <p:nvPr/>
        </p:nvSpPr>
        <p:spPr bwMode="auto">
          <a:xfrm>
            <a:off x="8001000" y="228600"/>
            <a:ext cx="914400" cy="914400"/>
          </a:xfrm>
          <a:prstGeom prst="roundRect">
            <a:avLst>
              <a:gd name="adj" fmla="val 16667"/>
            </a:avLst>
          </a:prstGeom>
          <a:gradFill rotWithShape="1">
            <a:gsLst>
              <a:gs pos="0">
                <a:schemeClr val="tx2"/>
              </a:gs>
              <a:gs pos="100000">
                <a:srgbClr val="00003B"/>
              </a:gs>
            </a:gsLst>
            <a:lin ang="2700000" scaled="1"/>
          </a:gradFill>
          <a:ln w="9525">
            <a:noFill/>
            <a:round/>
            <a:headEnd/>
            <a:tailEnd/>
          </a:ln>
        </p:spPr>
        <p:txBody>
          <a:bodyPr wrap="none" anchor="ctr"/>
          <a:lstStyle/>
          <a:p>
            <a:pPr algn="ctr" eaLnBrk="0" hangingPunct="0"/>
            <a:r>
              <a:rPr lang="en-US" sz="4000" b="1" u="none" dirty="0">
                <a:solidFill>
                  <a:schemeClr val="accent3"/>
                </a:solidFill>
                <a:ea typeface="ＭＳ Ｐゴシック" pitchFamily="34" charset="-128"/>
              </a:rPr>
              <a:t> S</a:t>
            </a:r>
            <a:r>
              <a:rPr lang="en-US" sz="4000" b="1" u="none" baseline="30000" dirty="0">
                <a:solidFill>
                  <a:schemeClr val="accent3"/>
                </a:solidFill>
                <a:ea typeface="ＭＳ Ｐゴシック" pitchFamily="34" charset="-128"/>
              </a:rPr>
              <a:t>3</a:t>
            </a:r>
          </a:p>
        </p:txBody>
      </p:sp>
      <p:graphicFrame>
        <p:nvGraphicFramePr>
          <p:cNvPr id="6" name="Group 67"/>
          <p:cNvGraphicFramePr>
            <a:graphicFrameLocks noGrp="1"/>
          </p:cNvGraphicFramePr>
          <p:nvPr>
            <p:ph idx="1"/>
          </p:nvPr>
        </p:nvGraphicFramePr>
        <p:xfrm>
          <a:off x="522288" y="1420813"/>
          <a:ext cx="8359775" cy="4701938"/>
        </p:xfrm>
        <a:graphic>
          <a:graphicData uri="http://schemas.openxmlformats.org/drawingml/2006/table">
            <a:tbl>
              <a:tblPr/>
              <a:tblGrid>
                <a:gridCol w="4494212"/>
                <a:gridCol w="3865563"/>
              </a:tblGrid>
              <a:tr h="587375">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dirty="0" smtClean="0">
                          <a:ln>
                            <a:noFill/>
                          </a:ln>
                          <a:solidFill>
                            <a:schemeClr val="accent3"/>
                          </a:solidFill>
                          <a:effectLst/>
                          <a:latin typeface="Arial" pitchFamily="34" charset="0"/>
                          <a:cs typeface="Arial" pitchFamily="34" charset="0"/>
                        </a:rPr>
                        <a:t>Feature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dirty="0" smtClean="0">
                          <a:ln>
                            <a:noFill/>
                          </a:ln>
                          <a:solidFill>
                            <a:schemeClr val="accent3"/>
                          </a:solidFill>
                          <a:effectLst/>
                          <a:latin typeface="Arial" pitchFamily="34" charset="0"/>
                          <a:cs typeface="Arial" pitchFamily="34" charset="0"/>
                        </a:rPr>
                        <a:t>Benefit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1209675">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003366"/>
                          </a:solidFill>
                          <a:effectLst/>
                          <a:latin typeface="Arial" pitchFamily="34" charset="0"/>
                          <a:cs typeface="Arial" pitchFamily="34" charset="0"/>
                        </a:rPr>
                        <a:t>Strong, all-metal construction</a:t>
                      </a: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0" i="0" u="none" strike="noStrike" cap="none" normalizeH="0" baseline="0" dirty="0" smtClean="0">
                          <a:ln>
                            <a:noFill/>
                          </a:ln>
                          <a:solidFill>
                            <a:srgbClr val="1C1C1C"/>
                          </a:solidFill>
                          <a:effectLst/>
                          <a:latin typeface="Arial" pitchFamily="34" charset="0"/>
                          <a:cs typeface="Arial" pitchFamily="34" charset="0"/>
                        </a:rPr>
                        <a:t>For mission critical applications </a:t>
                      </a: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1C1C1C"/>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292929"/>
                          </a:solidFill>
                          <a:effectLst/>
                          <a:latin typeface="Arial" pitchFamily="34" charset="0"/>
                          <a:cs typeface="Arial" pitchFamily="34" charset="0"/>
                        </a:rPr>
                        <a:t>Low </a:t>
                      </a:r>
                      <a:r>
                        <a:rPr kumimoji="0" lang="en-US" sz="1800" b="1" i="0" u="none" strike="noStrike" cap="none" normalizeH="0" baseline="0" dirty="0" err="1" smtClean="0">
                          <a:ln>
                            <a:noFill/>
                          </a:ln>
                          <a:solidFill>
                            <a:srgbClr val="292929"/>
                          </a:solidFill>
                          <a:effectLst/>
                          <a:latin typeface="Arial" pitchFamily="34" charset="0"/>
                          <a:cs typeface="Arial" pitchFamily="34" charset="0"/>
                        </a:rPr>
                        <a:t>TCO</a:t>
                      </a:r>
                      <a:endParaRPr kumimoji="0" lang="en-US" sz="1800" b="1" i="0" u="none" strike="noStrike" cap="none" normalizeH="0" baseline="0" dirty="0" smtClean="0">
                        <a:ln>
                          <a:noFill/>
                        </a:ln>
                        <a:solidFill>
                          <a:srgbClr val="292929"/>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Char char="§"/>
                        <a:tabLst/>
                      </a:pPr>
                      <a:r>
                        <a:rPr kumimoji="0" lang="en-US" sz="1800" b="0" i="0" u="none" strike="noStrike" cap="none" normalizeH="0" baseline="0" dirty="0" smtClean="0">
                          <a:ln>
                            <a:noFill/>
                          </a:ln>
                          <a:solidFill>
                            <a:srgbClr val="292929"/>
                          </a:solidFill>
                          <a:effectLst/>
                          <a:latin typeface="Arial" pitchFamily="34" charset="0"/>
                          <a:cs typeface="Arial" pitchFamily="34" charset="0"/>
                        </a:rPr>
                        <a:t>Perfect for harsh industrial   environments </a:t>
                      </a: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Char char="§"/>
                        <a:tabLst/>
                      </a:pPr>
                      <a:r>
                        <a:rPr kumimoji="0" lang="en-US" sz="1800" b="0" i="0" u="none" strike="noStrike" cap="none" normalizeH="0" baseline="0" dirty="0" smtClean="0">
                          <a:ln>
                            <a:noFill/>
                          </a:ln>
                          <a:solidFill>
                            <a:srgbClr val="292929"/>
                          </a:solidFill>
                          <a:effectLst/>
                          <a:latin typeface="Arial" pitchFamily="34" charset="0"/>
                          <a:cs typeface="Arial" pitchFamily="34" charset="0"/>
                        </a:rPr>
                        <a:t>Strong Performance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89879">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1C1C1C"/>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292929"/>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292929"/>
                        </a:solidFill>
                        <a:effectLst/>
                        <a:latin typeface="Arial" pitchFamily="34" charset="0"/>
                        <a:cs typeface="Arial"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181100">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292929"/>
                        </a:solidFill>
                        <a:effectLst/>
                        <a:latin typeface="Arial" pitchFamily="34" charset="0"/>
                        <a:cs typeface="Arial"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7" name="Rectangle 63"/>
          <p:cNvSpPr>
            <a:spLocks noChangeArrowheads="1"/>
          </p:cNvSpPr>
          <p:nvPr/>
        </p:nvSpPr>
        <p:spPr bwMode="auto">
          <a:xfrm>
            <a:off x="544513" y="3281363"/>
            <a:ext cx="4057650" cy="915987"/>
          </a:xfrm>
          <a:prstGeom prst="rect">
            <a:avLst/>
          </a:prstGeom>
          <a:noFill/>
          <a:ln w="9525" algn="ctr">
            <a:noFill/>
            <a:miter lim="800000"/>
            <a:headEnd/>
            <a:tailEnd/>
          </a:ln>
        </p:spPr>
        <p:txBody>
          <a:bodyPr wrap="none">
            <a:spAutoFit/>
          </a:bodyPr>
          <a:lstStyle/>
          <a:p>
            <a:pPr defTabSz="952500"/>
            <a:r>
              <a:rPr lang="en-US" sz="1800" b="1" u="none" dirty="0">
                <a:solidFill>
                  <a:srgbClr val="003366"/>
                </a:solidFill>
              </a:rPr>
              <a:t>Enhanced Self-strip</a:t>
            </a:r>
          </a:p>
          <a:p>
            <a:pPr defTabSz="952500"/>
            <a:r>
              <a:rPr lang="en-US" sz="1800" b="0" u="none" dirty="0">
                <a:solidFill>
                  <a:srgbClr val="1C1C1C"/>
                </a:solidFill>
              </a:rPr>
              <a:t>Rugged tooling with tension control to </a:t>
            </a:r>
          </a:p>
          <a:p>
            <a:pPr defTabSz="952500"/>
            <a:r>
              <a:rPr lang="en-US" sz="1800" b="0" u="none" dirty="0">
                <a:solidFill>
                  <a:srgbClr val="1C1C1C"/>
                </a:solidFill>
              </a:rPr>
              <a:t>drive roller for liner rewind</a:t>
            </a:r>
          </a:p>
        </p:txBody>
      </p:sp>
      <p:sp>
        <p:nvSpPr>
          <p:cNvPr id="8" name="Rectangle 64"/>
          <p:cNvSpPr>
            <a:spLocks noChangeArrowheads="1"/>
          </p:cNvSpPr>
          <p:nvPr/>
        </p:nvSpPr>
        <p:spPr bwMode="auto">
          <a:xfrm>
            <a:off x="584200" y="4289425"/>
            <a:ext cx="4572000" cy="646331"/>
          </a:xfrm>
          <a:prstGeom prst="rect">
            <a:avLst/>
          </a:prstGeom>
          <a:noFill/>
          <a:ln w="9525" algn="ctr">
            <a:noFill/>
            <a:miter lim="800000"/>
            <a:headEnd/>
            <a:tailEnd/>
          </a:ln>
        </p:spPr>
        <p:txBody>
          <a:bodyPr>
            <a:spAutoFit/>
          </a:bodyPr>
          <a:lstStyle/>
          <a:p>
            <a:pPr defTabSz="952500"/>
            <a:r>
              <a:rPr lang="en-US" sz="1800" b="1" u="none" dirty="0" err="1" smtClean="0">
                <a:solidFill>
                  <a:srgbClr val="003366"/>
                </a:solidFill>
              </a:rPr>
              <a:t>PF2i</a:t>
            </a:r>
            <a:r>
              <a:rPr lang="en-US" sz="1800" b="1" u="none" dirty="0" smtClean="0">
                <a:solidFill>
                  <a:srgbClr val="003366"/>
                </a:solidFill>
              </a:rPr>
              <a:t>, </a:t>
            </a:r>
            <a:r>
              <a:rPr lang="en-US" sz="1800" b="1" u="none" dirty="0" err="1" smtClean="0">
                <a:solidFill>
                  <a:srgbClr val="003366"/>
                </a:solidFill>
              </a:rPr>
              <a:t>PM4i</a:t>
            </a:r>
            <a:r>
              <a:rPr lang="en-US" sz="1800" b="1" u="none" dirty="0" smtClean="0">
                <a:solidFill>
                  <a:srgbClr val="003366"/>
                </a:solidFill>
              </a:rPr>
              <a:t>, </a:t>
            </a:r>
            <a:r>
              <a:rPr lang="en-US" sz="1800" b="1" u="none" dirty="0" err="1" smtClean="0">
                <a:solidFill>
                  <a:srgbClr val="003366"/>
                </a:solidFill>
              </a:rPr>
              <a:t>PX4i</a:t>
            </a:r>
            <a:r>
              <a:rPr lang="en-US" sz="1800" b="1" u="none" dirty="0" smtClean="0">
                <a:solidFill>
                  <a:srgbClr val="003366"/>
                </a:solidFill>
              </a:rPr>
              <a:t>/</a:t>
            </a:r>
            <a:r>
              <a:rPr lang="en-US" sz="1800" b="1" u="none" dirty="0" err="1" smtClean="0">
                <a:solidFill>
                  <a:srgbClr val="003366"/>
                </a:solidFill>
              </a:rPr>
              <a:t>6i</a:t>
            </a:r>
            <a:r>
              <a:rPr lang="en-US" sz="1800" b="1" u="none" dirty="0" smtClean="0">
                <a:solidFill>
                  <a:srgbClr val="003366"/>
                </a:solidFill>
              </a:rPr>
              <a:t>                             </a:t>
            </a:r>
            <a:r>
              <a:rPr lang="en-US" sz="1800" b="1" u="none" dirty="0" err="1" smtClean="0">
                <a:solidFill>
                  <a:srgbClr val="003366"/>
                </a:solidFill>
              </a:rPr>
              <a:t>RFID</a:t>
            </a:r>
            <a:r>
              <a:rPr lang="en-US" sz="1800" b="1" u="none" dirty="0" smtClean="0">
                <a:solidFill>
                  <a:srgbClr val="003366"/>
                </a:solidFill>
              </a:rPr>
              <a:t> </a:t>
            </a:r>
            <a:r>
              <a:rPr lang="en-US" sz="1800" b="1" u="none" dirty="0">
                <a:solidFill>
                  <a:srgbClr val="003366"/>
                </a:solidFill>
              </a:rPr>
              <a:t>Capable and Upgradable</a:t>
            </a:r>
          </a:p>
        </p:txBody>
      </p:sp>
      <p:sp>
        <p:nvSpPr>
          <p:cNvPr id="9" name="Rectangle 66"/>
          <p:cNvSpPr>
            <a:spLocks noChangeArrowheads="1"/>
          </p:cNvSpPr>
          <p:nvPr/>
        </p:nvSpPr>
        <p:spPr bwMode="auto">
          <a:xfrm>
            <a:off x="4967968" y="3304948"/>
            <a:ext cx="4031873" cy="618631"/>
          </a:xfrm>
          <a:prstGeom prst="rect">
            <a:avLst/>
          </a:prstGeom>
          <a:noFill/>
          <a:ln w="9525" algn="ctr">
            <a:noFill/>
            <a:miter lim="800000"/>
            <a:headEnd/>
            <a:tailEnd/>
          </a:ln>
        </p:spPr>
        <p:txBody>
          <a:bodyPr wrap="none">
            <a:spAutoFit/>
          </a:bodyPr>
          <a:lstStyle/>
          <a:p>
            <a:pPr defTabSz="952500" eaLnBrk="0" hangingPunct="0">
              <a:lnSpc>
                <a:spcPct val="90000"/>
              </a:lnSpc>
              <a:spcBef>
                <a:spcPct val="10000"/>
              </a:spcBef>
              <a:buClr>
                <a:srgbClr val="005DAB"/>
              </a:buClr>
              <a:buFont typeface="Wingdings" pitchFamily="2" charset="2"/>
              <a:buNone/>
            </a:pPr>
            <a:r>
              <a:rPr lang="en-US" sz="1800" b="1" u="none" dirty="0">
                <a:solidFill>
                  <a:srgbClr val="292929"/>
                </a:solidFill>
              </a:rPr>
              <a:t>Consistent performance across all </a:t>
            </a:r>
          </a:p>
          <a:p>
            <a:pPr defTabSz="952500" eaLnBrk="0" hangingPunct="0">
              <a:lnSpc>
                <a:spcPct val="90000"/>
              </a:lnSpc>
              <a:spcBef>
                <a:spcPct val="10000"/>
              </a:spcBef>
              <a:buClr>
                <a:srgbClr val="005DAB"/>
              </a:buClr>
              <a:buFont typeface="Wingdings" pitchFamily="2" charset="2"/>
              <a:buNone/>
            </a:pPr>
            <a:r>
              <a:rPr lang="en-US" sz="1800" b="1" u="none" dirty="0">
                <a:solidFill>
                  <a:srgbClr val="292929"/>
                </a:solidFill>
              </a:rPr>
              <a:t>types of media</a:t>
            </a:r>
          </a:p>
        </p:txBody>
      </p:sp>
      <p:sp>
        <p:nvSpPr>
          <p:cNvPr id="10" name="Rectangle 68"/>
          <p:cNvSpPr>
            <a:spLocks noChangeArrowheads="1"/>
          </p:cNvSpPr>
          <p:nvPr/>
        </p:nvSpPr>
        <p:spPr bwMode="auto">
          <a:xfrm>
            <a:off x="4994729" y="3952421"/>
            <a:ext cx="2890600" cy="674031"/>
          </a:xfrm>
          <a:prstGeom prst="rect">
            <a:avLst/>
          </a:prstGeom>
          <a:noFill/>
          <a:ln w="9525" algn="ctr">
            <a:noFill/>
            <a:miter lim="800000"/>
            <a:headEnd/>
            <a:tailEnd/>
          </a:ln>
        </p:spPr>
        <p:txBody>
          <a:bodyPr wrap="none">
            <a:spAutoFit/>
          </a:bodyPr>
          <a:lstStyle/>
          <a:p>
            <a:pPr defTabSz="952500" eaLnBrk="0" hangingPunct="0">
              <a:lnSpc>
                <a:spcPct val="90000"/>
              </a:lnSpc>
              <a:spcBef>
                <a:spcPct val="30000"/>
              </a:spcBef>
              <a:buClr>
                <a:srgbClr val="005DAB"/>
              </a:buClr>
              <a:buFont typeface="Wingdings" pitchFamily="2" charset="2"/>
              <a:buNone/>
            </a:pPr>
            <a:r>
              <a:rPr lang="en-US" sz="1800" b="1" u="none" dirty="0">
                <a:solidFill>
                  <a:srgbClr val="292929"/>
                </a:solidFill>
              </a:rPr>
              <a:t>Variety of </a:t>
            </a:r>
            <a:r>
              <a:rPr lang="en-US" sz="1800" b="1" u="none" dirty="0" err="1">
                <a:solidFill>
                  <a:srgbClr val="292929"/>
                </a:solidFill>
              </a:rPr>
              <a:t>RFID</a:t>
            </a:r>
            <a:r>
              <a:rPr lang="en-US" sz="1800" b="1" u="none" dirty="0">
                <a:solidFill>
                  <a:srgbClr val="292929"/>
                </a:solidFill>
              </a:rPr>
              <a:t> media in </a:t>
            </a:r>
          </a:p>
          <a:p>
            <a:pPr defTabSz="952500" eaLnBrk="0" hangingPunct="0">
              <a:lnSpc>
                <a:spcPct val="90000"/>
              </a:lnSpc>
              <a:spcBef>
                <a:spcPct val="30000"/>
              </a:spcBef>
              <a:buClr>
                <a:srgbClr val="005DAB"/>
              </a:buClr>
              <a:buFont typeface="Wingdings" pitchFamily="2" charset="2"/>
              <a:buNone/>
            </a:pPr>
            <a:r>
              <a:rPr lang="en-US" sz="1800" b="1" u="none" dirty="0">
                <a:solidFill>
                  <a:srgbClr val="292929"/>
                </a:solidFill>
              </a:rPr>
              <a:t>challenging applications</a:t>
            </a:r>
          </a:p>
        </p:txBody>
      </p:sp>
      <p:sp>
        <p:nvSpPr>
          <p:cNvPr id="11" name="Rectangle 65"/>
          <p:cNvSpPr>
            <a:spLocks noChangeArrowheads="1"/>
          </p:cNvSpPr>
          <p:nvPr/>
        </p:nvSpPr>
        <p:spPr bwMode="auto">
          <a:xfrm>
            <a:off x="608013" y="5132388"/>
            <a:ext cx="3698448" cy="587853"/>
          </a:xfrm>
          <a:prstGeom prst="rect">
            <a:avLst/>
          </a:prstGeom>
          <a:noFill/>
          <a:ln w="9525" algn="ctr">
            <a:noFill/>
            <a:miter lim="800000"/>
            <a:headEnd/>
            <a:tailEnd/>
          </a:ln>
        </p:spPr>
        <p:txBody>
          <a:bodyPr wrap="none">
            <a:spAutoFit/>
          </a:bodyPr>
          <a:lstStyle/>
          <a:p>
            <a:pPr defTabSz="952500" eaLnBrk="0" hangingPunct="0">
              <a:lnSpc>
                <a:spcPct val="90000"/>
              </a:lnSpc>
              <a:spcBef>
                <a:spcPct val="10000"/>
              </a:spcBef>
              <a:buClr>
                <a:srgbClr val="005DAB"/>
              </a:buClr>
              <a:buFont typeface="Wingdings" pitchFamily="2" charset="2"/>
              <a:buNone/>
            </a:pPr>
            <a:r>
              <a:rPr lang="en-US" sz="1800" b="1" u="none" dirty="0">
                <a:solidFill>
                  <a:srgbClr val="003366"/>
                </a:solidFill>
              </a:rPr>
              <a:t>PM and </a:t>
            </a:r>
            <a:r>
              <a:rPr lang="en-US" sz="1800" b="1" u="none" dirty="0" err="1">
                <a:solidFill>
                  <a:srgbClr val="003366"/>
                </a:solidFill>
              </a:rPr>
              <a:t>PX</a:t>
            </a:r>
            <a:r>
              <a:rPr lang="en-US" sz="1800" b="1" u="none" dirty="0">
                <a:solidFill>
                  <a:srgbClr val="003366"/>
                </a:solidFill>
              </a:rPr>
              <a:t> Printers with 400 dpi</a:t>
            </a:r>
          </a:p>
          <a:p>
            <a:pPr defTabSz="952500" eaLnBrk="0" hangingPunct="0">
              <a:lnSpc>
                <a:spcPct val="90000"/>
              </a:lnSpc>
              <a:spcBef>
                <a:spcPct val="10000"/>
              </a:spcBef>
              <a:buClr>
                <a:srgbClr val="005DAB"/>
              </a:buClr>
              <a:buFont typeface="Wingdings" pitchFamily="2" charset="2"/>
              <a:buNone/>
            </a:pPr>
            <a:endParaRPr lang="en-US" dirty="0">
              <a:solidFill>
                <a:srgbClr val="003366"/>
              </a:solidFill>
            </a:endParaRPr>
          </a:p>
        </p:txBody>
      </p:sp>
      <p:sp>
        <p:nvSpPr>
          <p:cNvPr id="12" name="Rectangle 69"/>
          <p:cNvSpPr>
            <a:spLocks noChangeArrowheads="1"/>
          </p:cNvSpPr>
          <p:nvPr/>
        </p:nvSpPr>
        <p:spPr bwMode="auto">
          <a:xfrm>
            <a:off x="5043285" y="4956682"/>
            <a:ext cx="3531736" cy="1141851"/>
          </a:xfrm>
          <a:prstGeom prst="rect">
            <a:avLst/>
          </a:prstGeom>
          <a:noFill/>
          <a:ln w="9525" algn="ctr">
            <a:noFill/>
            <a:miter lim="800000"/>
            <a:headEnd/>
            <a:tailEnd/>
          </a:ln>
        </p:spPr>
        <p:txBody>
          <a:bodyPr wrap="none">
            <a:spAutoFit/>
          </a:bodyPr>
          <a:lstStyle/>
          <a:p>
            <a:pPr defTabSz="952500" eaLnBrk="0" hangingPunct="0">
              <a:lnSpc>
                <a:spcPct val="90000"/>
              </a:lnSpc>
              <a:spcBef>
                <a:spcPct val="10000"/>
              </a:spcBef>
              <a:buClr>
                <a:srgbClr val="005DAB"/>
              </a:buClr>
              <a:buFont typeface="Wingdings" pitchFamily="2" charset="2"/>
              <a:buNone/>
            </a:pPr>
            <a:r>
              <a:rPr lang="en-US" sz="1800" b="1" u="none" dirty="0">
                <a:solidFill>
                  <a:srgbClr val="292929"/>
                </a:solidFill>
              </a:rPr>
              <a:t>Print small barcodes, text and </a:t>
            </a:r>
          </a:p>
          <a:p>
            <a:pPr defTabSz="952500" eaLnBrk="0" hangingPunct="0">
              <a:lnSpc>
                <a:spcPct val="90000"/>
              </a:lnSpc>
              <a:spcBef>
                <a:spcPct val="10000"/>
              </a:spcBef>
              <a:buClr>
                <a:srgbClr val="005DAB"/>
              </a:buClr>
              <a:buFont typeface="Wingdings" pitchFamily="2" charset="2"/>
              <a:buNone/>
            </a:pPr>
            <a:r>
              <a:rPr lang="en-US" sz="1800" b="1" u="none" dirty="0">
                <a:solidFill>
                  <a:srgbClr val="292929"/>
                </a:solidFill>
              </a:rPr>
              <a:t>images with precision </a:t>
            </a:r>
            <a:r>
              <a:rPr lang="en-US" sz="1800" b="1" u="none" dirty="0" smtClean="0">
                <a:solidFill>
                  <a:srgbClr val="292929"/>
                </a:solidFill>
              </a:rPr>
              <a:t>and</a:t>
            </a:r>
          </a:p>
          <a:p>
            <a:pPr defTabSz="952500" eaLnBrk="0" hangingPunct="0">
              <a:lnSpc>
                <a:spcPct val="90000"/>
              </a:lnSpc>
              <a:spcBef>
                <a:spcPct val="10000"/>
              </a:spcBef>
              <a:buClr>
                <a:srgbClr val="005DAB"/>
              </a:buClr>
              <a:buFont typeface="Wingdings" pitchFamily="2" charset="2"/>
              <a:buNone/>
            </a:pPr>
            <a:r>
              <a:rPr lang="en-US" sz="1800" b="1" u="none" dirty="0" smtClean="0">
                <a:solidFill>
                  <a:srgbClr val="292929"/>
                </a:solidFill>
              </a:rPr>
              <a:t>pinpoint  accuracy</a:t>
            </a:r>
            <a:endParaRPr lang="en-US" sz="1800" b="1" u="none" dirty="0">
              <a:solidFill>
                <a:srgbClr val="292929"/>
              </a:solidFill>
            </a:endParaRPr>
          </a:p>
          <a:p>
            <a:pPr defTabSz="952500" eaLnBrk="0" hangingPunct="0">
              <a:lnSpc>
                <a:spcPct val="90000"/>
              </a:lnSpc>
              <a:spcBef>
                <a:spcPct val="10000"/>
              </a:spcBef>
              <a:buClr>
                <a:srgbClr val="005DAB"/>
              </a:buClr>
              <a:buFont typeface="Wingdings" pitchFamily="2" charset="2"/>
              <a:buNone/>
            </a:pPr>
            <a:endParaRPr lang="en-US" b="0" dirty="0">
              <a:solidFill>
                <a:srgbClr val="292929"/>
              </a:solidFill>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07490" y="239713"/>
            <a:ext cx="8380412" cy="754062"/>
          </a:xfrm>
        </p:spPr>
        <p:txBody>
          <a:bodyPr/>
          <a:lstStyle/>
          <a:p>
            <a:r>
              <a:rPr lang="en-US" dirty="0" smtClean="0"/>
              <a:t>What’s Secure?</a:t>
            </a:r>
          </a:p>
        </p:txBody>
      </p:sp>
      <p:graphicFrame>
        <p:nvGraphicFramePr>
          <p:cNvPr id="8" name="Group 51"/>
          <p:cNvGraphicFramePr>
            <a:graphicFrameLocks noGrp="1"/>
          </p:cNvGraphicFramePr>
          <p:nvPr>
            <p:ph idx="1"/>
          </p:nvPr>
        </p:nvGraphicFramePr>
        <p:xfrm>
          <a:off x="356715" y="1361872"/>
          <a:ext cx="8417634" cy="4611891"/>
        </p:xfrm>
        <a:graphic>
          <a:graphicData uri="http://schemas.openxmlformats.org/drawingml/2006/table">
            <a:tbl>
              <a:tblPr/>
              <a:tblGrid>
                <a:gridCol w="4205557"/>
                <a:gridCol w="4212077"/>
              </a:tblGrid>
              <a:tr h="619738">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dirty="0" smtClean="0">
                          <a:ln>
                            <a:noFill/>
                          </a:ln>
                          <a:solidFill>
                            <a:schemeClr val="accent3"/>
                          </a:solidFill>
                          <a:effectLst/>
                          <a:latin typeface="Arial" pitchFamily="34" charset="0"/>
                          <a:cs typeface="Arial" pitchFamily="34" charset="0"/>
                        </a:rPr>
                        <a:t>Feature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dirty="0" smtClean="0">
                          <a:ln>
                            <a:noFill/>
                          </a:ln>
                          <a:solidFill>
                            <a:schemeClr val="accent3"/>
                          </a:solidFill>
                          <a:effectLst/>
                          <a:latin typeface="Arial" pitchFamily="34" charset="0"/>
                          <a:cs typeface="Arial" pitchFamily="34" charset="0"/>
                        </a:rPr>
                        <a:t>Benefit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tx2"/>
                    </a:solidFill>
                  </a:tcPr>
                </a:tc>
              </a:tr>
              <a:tr h="1534734">
                <a:tc>
                  <a:txBody>
                    <a:bodyPr/>
                    <a:lstStyle/>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dirty="0" err="1" smtClean="0">
                          <a:ln>
                            <a:noFill/>
                          </a:ln>
                          <a:solidFill>
                            <a:srgbClr val="003366"/>
                          </a:solidFill>
                          <a:effectLst/>
                          <a:latin typeface="Arial" pitchFamily="34" charset="0"/>
                          <a:cs typeface="Arial" pitchFamily="34" charset="0"/>
                        </a:rPr>
                        <a:t>Superrior</a:t>
                      </a:r>
                      <a:r>
                        <a:rPr kumimoji="0" lang="en-US" sz="1800" b="1" i="0" u="none" strike="noStrike" cap="none" normalizeH="0" baseline="0" dirty="0" smtClean="0">
                          <a:ln>
                            <a:noFill/>
                          </a:ln>
                          <a:solidFill>
                            <a:srgbClr val="003366"/>
                          </a:solidFill>
                          <a:effectLst/>
                          <a:latin typeface="Arial" pitchFamily="34" charset="0"/>
                          <a:cs typeface="Arial" pitchFamily="34" charset="0"/>
                        </a:rPr>
                        <a:t> Connectivity</a:t>
                      </a:r>
                    </a:p>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0" i="0" u="none" strike="noStrike" cap="none" normalizeH="0" baseline="0" dirty="0" smtClean="0">
                          <a:ln>
                            <a:noFill/>
                          </a:ln>
                          <a:solidFill>
                            <a:srgbClr val="1C1C1C"/>
                          </a:solidFill>
                          <a:effectLst/>
                          <a:latin typeface="Arial" pitchFamily="34" charset="0"/>
                          <a:cs typeface="Arial" pitchFamily="34" charset="0"/>
                        </a:rPr>
                        <a:t>Up to 8 I/O ports</a:t>
                      </a:r>
                    </a:p>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1C1C1C"/>
                        </a:solidFill>
                        <a:effectLst/>
                        <a:latin typeface="Arial" pitchFamily="34" charset="0"/>
                        <a:cs typeface="Arial" pitchFamily="34" charset="0"/>
                      </a:endParaRPr>
                    </a:p>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003366"/>
                          </a:solidFill>
                          <a:effectLst/>
                          <a:latin typeface="Arial" pitchFamily="34" charset="0"/>
                          <a:cs typeface="Arial" pitchFamily="34" charset="0"/>
                        </a:rPr>
                        <a:t>Secure Device Management</a:t>
                      </a:r>
                    </a:p>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0" i="0" u="none" strike="noStrike" cap="none" normalizeH="0" baseline="0" dirty="0" smtClean="0">
                          <a:ln>
                            <a:noFill/>
                          </a:ln>
                          <a:solidFill>
                            <a:srgbClr val="1C1C1C"/>
                          </a:solidFill>
                          <a:effectLst/>
                          <a:latin typeface="Arial" pitchFamily="34" charset="0"/>
                          <a:cs typeface="Arial" pitchFamily="34" charset="0"/>
                        </a:rPr>
                        <a:t>Avalanche and Smart Systems</a:t>
                      </a:r>
                      <a:r>
                        <a:rPr kumimoji="0" lang="en-US" sz="1800" b="1" i="0" u="none" strike="noStrike" cap="none" normalizeH="0" baseline="0" dirty="0" smtClean="0">
                          <a:ln>
                            <a:noFill/>
                          </a:ln>
                          <a:solidFill>
                            <a:srgbClr val="1C1C1C"/>
                          </a:solidFill>
                          <a:effectLst/>
                          <a:latin typeface="Arial" pitchFamily="34" charset="0"/>
                          <a:cs typeface="Arial" pitchFamily="34" charset="0"/>
                        </a:rPr>
                        <a:t>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292929"/>
                          </a:solidFill>
                          <a:effectLst/>
                          <a:latin typeface="Arial" pitchFamily="34" charset="0"/>
                          <a:cs typeface="Arial" pitchFamily="34" charset="0"/>
                        </a:rPr>
                        <a:t>Easily adapts to changing infrastructure environments</a:t>
                      </a: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292929"/>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292929"/>
                          </a:solidFill>
                          <a:effectLst/>
                          <a:latin typeface="Arial" pitchFamily="34" charset="0"/>
                          <a:cs typeface="Arial" pitchFamily="34" charset="0"/>
                        </a:rPr>
                        <a:t>Excellent </a:t>
                      </a:r>
                      <a:r>
                        <a:rPr kumimoji="0" lang="en-US" sz="1800" b="1" i="0" u="none" strike="noStrike" cap="none" normalizeH="0" baseline="0" dirty="0" err="1" smtClean="0">
                          <a:ln>
                            <a:noFill/>
                          </a:ln>
                          <a:solidFill>
                            <a:srgbClr val="292929"/>
                          </a:solidFill>
                          <a:effectLst/>
                          <a:latin typeface="Arial" pitchFamily="34" charset="0"/>
                          <a:cs typeface="Arial" pitchFamily="34" charset="0"/>
                        </a:rPr>
                        <a:t>ROI</a:t>
                      </a:r>
                      <a:endParaRPr kumimoji="0" lang="en-US" sz="1800" b="1" i="0" u="none" strike="noStrike" cap="none" normalizeH="0" baseline="0" dirty="0" smtClean="0">
                        <a:ln>
                          <a:noFill/>
                        </a:ln>
                        <a:solidFill>
                          <a:srgbClr val="292929"/>
                        </a:solidFill>
                        <a:effectLst/>
                        <a:latin typeface="Arial" pitchFamily="34" charset="0"/>
                        <a:cs typeface="Arial"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2457419">
                <a:tc>
                  <a:txBody>
                    <a:bodyPr/>
                    <a:lstStyle/>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292929"/>
                        </a:solidFill>
                        <a:effectLst/>
                        <a:latin typeface="Arial" pitchFamily="34" charset="0"/>
                        <a:cs typeface="Arial"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9" name="AutoShape 17"/>
          <p:cNvSpPr>
            <a:spLocks noChangeArrowheads="1"/>
          </p:cNvSpPr>
          <p:nvPr/>
        </p:nvSpPr>
        <p:spPr bwMode="auto">
          <a:xfrm>
            <a:off x="7869676" y="223735"/>
            <a:ext cx="807397" cy="787941"/>
          </a:xfrm>
          <a:prstGeom prst="roundRect">
            <a:avLst>
              <a:gd name="adj" fmla="val 16667"/>
            </a:avLst>
          </a:prstGeom>
          <a:gradFill rotWithShape="1">
            <a:gsLst>
              <a:gs pos="0">
                <a:schemeClr val="tx2"/>
              </a:gs>
              <a:gs pos="100000">
                <a:srgbClr val="00182F"/>
              </a:gs>
            </a:gsLst>
            <a:lin ang="2700000" scaled="1"/>
          </a:gradFill>
          <a:ln w="9525">
            <a:noFill/>
            <a:round/>
            <a:headEnd/>
            <a:tailEnd/>
          </a:ln>
        </p:spPr>
        <p:txBody>
          <a:bodyPr wrap="none" anchor="ctr"/>
          <a:lstStyle/>
          <a:p>
            <a:pPr algn="ctr" eaLnBrk="0" hangingPunct="0"/>
            <a:r>
              <a:rPr lang="en-US" sz="4000" b="1" u="none" dirty="0">
                <a:solidFill>
                  <a:schemeClr val="accent3"/>
                </a:solidFill>
                <a:ea typeface="ＭＳ Ｐゴシック" pitchFamily="34" charset="-128"/>
              </a:rPr>
              <a:t> S</a:t>
            </a:r>
            <a:r>
              <a:rPr lang="en-US" sz="4000" b="1" u="none" baseline="30000" dirty="0">
                <a:solidFill>
                  <a:schemeClr val="accent3"/>
                </a:solidFill>
                <a:ea typeface="ＭＳ Ｐゴシック" pitchFamily="34" charset="-128"/>
              </a:rPr>
              <a:t>3</a:t>
            </a:r>
          </a:p>
        </p:txBody>
      </p:sp>
      <p:sp>
        <p:nvSpPr>
          <p:cNvPr id="10" name="Rectangle 53"/>
          <p:cNvSpPr>
            <a:spLocks noChangeArrowheads="1"/>
          </p:cNvSpPr>
          <p:nvPr/>
        </p:nvSpPr>
        <p:spPr bwMode="auto">
          <a:xfrm>
            <a:off x="429740" y="3779838"/>
            <a:ext cx="3870325" cy="1739900"/>
          </a:xfrm>
          <a:prstGeom prst="rect">
            <a:avLst/>
          </a:prstGeom>
          <a:noFill/>
          <a:ln w="9525" algn="ctr">
            <a:noFill/>
            <a:miter lim="800000"/>
            <a:headEnd/>
            <a:tailEnd/>
          </a:ln>
        </p:spPr>
        <p:txBody>
          <a:bodyPr wrap="none">
            <a:spAutoFit/>
          </a:bodyPr>
          <a:lstStyle/>
          <a:p>
            <a:pPr defTabSz="952500"/>
            <a:r>
              <a:rPr lang="en-US" sz="1800" b="1" u="none" dirty="0">
                <a:solidFill>
                  <a:srgbClr val="003366"/>
                </a:solidFill>
              </a:rPr>
              <a:t>Advanced Connectivity</a:t>
            </a:r>
          </a:p>
          <a:p>
            <a:pPr defTabSz="952500">
              <a:buClr>
                <a:srgbClr val="0033CC"/>
              </a:buClr>
              <a:buFont typeface="Wingdings" pitchFamily="2" charset="2"/>
              <a:buChar char="§"/>
            </a:pPr>
            <a:r>
              <a:rPr lang="en-US" sz="1800" b="0" u="none" dirty="0" err="1">
                <a:solidFill>
                  <a:srgbClr val="1C1C1C"/>
                </a:solidFill>
              </a:rPr>
              <a:t>CCX</a:t>
            </a:r>
            <a:r>
              <a:rPr lang="en-US" sz="1800" b="0" u="none" dirty="0">
                <a:solidFill>
                  <a:srgbClr val="1C1C1C"/>
                </a:solidFill>
              </a:rPr>
              <a:t> v 3 and </a:t>
            </a:r>
            <a:r>
              <a:rPr lang="en-US" sz="1800" b="0" u="none" dirty="0" err="1">
                <a:solidFill>
                  <a:srgbClr val="1C1C1C"/>
                </a:solidFill>
              </a:rPr>
              <a:t>WPA2</a:t>
            </a:r>
            <a:r>
              <a:rPr lang="en-US" sz="1800" b="0" u="none" dirty="0">
                <a:solidFill>
                  <a:srgbClr val="1C1C1C"/>
                </a:solidFill>
              </a:rPr>
              <a:t> security</a:t>
            </a:r>
          </a:p>
          <a:p>
            <a:pPr defTabSz="952500">
              <a:buClr>
                <a:srgbClr val="0033CC"/>
              </a:buClr>
              <a:buFont typeface="Wingdings" pitchFamily="2" charset="2"/>
              <a:buChar char="§"/>
            </a:pPr>
            <a:r>
              <a:rPr lang="en-US" sz="1800" b="0" u="none" dirty="0" err="1">
                <a:solidFill>
                  <a:srgbClr val="1C1C1C"/>
                </a:solidFill>
              </a:rPr>
              <a:t>WiFi</a:t>
            </a:r>
            <a:r>
              <a:rPr lang="en-US" sz="1800" b="0" u="none" dirty="0">
                <a:solidFill>
                  <a:srgbClr val="1C1C1C"/>
                </a:solidFill>
              </a:rPr>
              <a:t> certification</a:t>
            </a:r>
          </a:p>
          <a:p>
            <a:pPr defTabSz="952500">
              <a:buClr>
                <a:srgbClr val="0033CC"/>
              </a:buClr>
              <a:buFont typeface="Wingdings" pitchFamily="2" charset="2"/>
              <a:buChar char="§"/>
            </a:pPr>
            <a:r>
              <a:rPr lang="en-US" sz="1800" b="0" u="none" dirty="0" err="1">
                <a:solidFill>
                  <a:srgbClr val="1C1C1C"/>
                </a:solidFill>
              </a:rPr>
              <a:t>IPv4</a:t>
            </a:r>
            <a:r>
              <a:rPr lang="en-US" sz="1800" b="0" u="none" dirty="0">
                <a:solidFill>
                  <a:srgbClr val="1C1C1C"/>
                </a:solidFill>
              </a:rPr>
              <a:t> and </a:t>
            </a:r>
            <a:r>
              <a:rPr lang="en-US" sz="1800" b="0" u="none" dirty="0" err="1">
                <a:solidFill>
                  <a:srgbClr val="1C1C1C"/>
                </a:solidFill>
              </a:rPr>
              <a:t>IPv6</a:t>
            </a:r>
            <a:r>
              <a:rPr lang="en-US" sz="1800" b="0" u="none" dirty="0">
                <a:solidFill>
                  <a:srgbClr val="1C1C1C"/>
                </a:solidFill>
              </a:rPr>
              <a:t> network protocols</a:t>
            </a:r>
          </a:p>
          <a:p>
            <a:pPr defTabSz="952500">
              <a:buClr>
                <a:srgbClr val="0033CC"/>
              </a:buClr>
              <a:buFont typeface="Wingdings" pitchFamily="2" charset="2"/>
              <a:buChar char="§"/>
            </a:pPr>
            <a:r>
              <a:rPr lang="en-US" sz="1800" b="0" u="none" dirty="0">
                <a:solidFill>
                  <a:srgbClr val="1C1C1C"/>
                </a:solidFill>
              </a:rPr>
              <a:t>Ethernet on-board – standard, with </a:t>
            </a:r>
          </a:p>
          <a:p>
            <a:pPr defTabSz="952500">
              <a:buClr>
                <a:srgbClr val="0033CC"/>
              </a:buClr>
              <a:buFont typeface="Wingdings" pitchFamily="2" charset="2"/>
              <a:buNone/>
            </a:pPr>
            <a:r>
              <a:rPr lang="en-US" sz="1800" b="0" u="none" dirty="0">
                <a:solidFill>
                  <a:srgbClr val="1C1C1C"/>
                </a:solidFill>
              </a:rPr>
              <a:t>Wireless connectivity options</a:t>
            </a:r>
          </a:p>
        </p:txBody>
      </p:sp>
      <p:sp>
        <p:nvSpPr>
          <p:cNvPr id="11" name="Rectangle 54"/>
          <p:cNvSpPr>
            <a:spLocks noChangeArrowheads="1"/>
          </p:cNvSpPr>
          <p:nvPr/>
        </p:nvSpPr>
        <p:spPr bwMode="auto">
          <a:xfrm>
            <a:off x="4693055" y="3712794"/>
            <a:ext cx="4013200" cy="1809726"/>
          </a:xfrm>
          <a:prstGeom prst="rect">
            <a:avLst/>
          </a:prstGeom>
          <a:noFill/>
          <a:ln w="9525" algn="ctr">
            <a:noFill/>
            <a:miter lim="800000"/>
            <a:headEnd/>
            <a:tailEnd/>
          </a:ln>
        </p:spPr>
        <p:txBody>
          <a:bodyPr wrap="square">
            <a:spAutoFit/>
          </a:bodyPr>
          <a:lstStyle/>
          <a:p>
            <a:pPr defTabSz="952500"/>
            <a:r>
              <a:rPr lang="en-US" sz="1800" b="1" u="none" dirty="0">
                <a:solidFill>
                  <a:srgbClr val="292929"/>
                </a:solidFill>
              </a:rPr>
              <a:t>The ONLY </a:t>
            </a:r>
            <a:r>
              <a:rPr lang="en-US" sz="1800" b="1" u="none" dirty="0" err="1">
                <a:solidFill>
                  <a:srgbClr val="292929"/>
                </a:solidFill>
              </a:rPr>
              <a:t>CCX</a:t>
            </a:r>
            <a:r>
              <a:rPr lang="en-US" sz="1800" b="1" u="none" dirty="0">
                <a:solidFill>
                  <a:srgbClr val="292929"/>
                </a:solidFill>
              </a:rPr>
              <a:t> and </a:t>
            </a:r>
            <a:r>
              <a:rPr lang="en-US" sz="1800" b="1" u="none" dirty="0" err="1">
                <a:solidFill>
                  <a:srgbClr val="292929"/>
                </a:solidFill>
              </a:rPr>
              <a:t>WiFi</a:t>
            </a:r>
            <a:r>
              <a:rPr lang="en-US" sz="1800" b="1" u="none" dirty="0">
                <a:solidFill>
                  <a:srgbClr val="292929"/>
                </a:solidFill>
              </a:rPr>
              <a:t> certified </a:t>
            </a:r>
          </a:p>
          <a:p>
            <a:pPr defTabSz="952500"/>
            <a:r>
              <a:rPr lang="en-US" sz="1800" b="1" u="none" dirty="0">
                <a:solidFill>
                  <a:srgbClr val="292929"/>
                </a:solidFill>
              </a:rPr>
              <a:t>printers on the market today</a:t>
            </a:r>
          </a:p>
          <a:p>
            <a:pPr defTabSz="952500"/>
            <a:endParaRPr lang="en-US" sz="1800" u="none" dirty="0">
              <a:solidFill>
                <a:srgbClr val="292929"/>
              </a:solidFill>
            </a:endParaRPr>
          </a:p>
          <a:p>
            <a:pPr defTabSz="952500"/>
            <a:r>
              <a:rPr lang="en-US" sz="1800" b="1" u="none" dirty="0">
                <a:solidFill>
                  <a:srgbClr val="292929"/>
                </a:solidFill>
              </a:rPr>
              <a:t>The ONLY standard </a:t>
            </a:r>
            <a:r>
              <a:rPr lang="en-US" sz="1800" b="1" u="none" dirty="0" err="1">
                <a:solidFill>
                  <a:srgbClr val="292929"/>
                </a:solidFill>
              </a:rPr>
              <a:t>IPv6</a:t>
            </a:r>
            <a:r>
              <a:rPr lang="en-US" sz="1800" b="1" u="none" dirty="0">
                <a:solidFill>
                  <a:srgbClr val="292929"/>
                </a:solidFill>
              </a:rPr>
              <a:t> </a:t>
            </a:r>
          </a:p>
          <a:p>
            <a:pPr defTabSz="952500"/>
            <a:r>
              <a:rPr lang="en-US" sz="1800" b="1" u="none" dirty="0">
                <a:solidFill>
                  <a:srgbClr val="292929"/>
                </a:solidFill>
              </a:rPr>
              <a:t>implementation on the market</a:t>
            </a:r>
          </a:p>
          <a:p>
            <a:pPr defTabSz="952500" eaLnBrk="0" hangingPunct="0">
              <a:lnSpc>
                <a:spcPct val="90000"/>
              </a:lnSpc>
              <a:spcBef>
                <a:spcPct val="30000"/>
              </a:spcBef>
              <a:buClr>
                <a:srgbClr val="005DAB"/>
              </a:buClr>
              <a:buFont typeface="Wingdings" pitchFamily="2" charset="2"/>
              <a:buNone/>
            </a:pPr>
            <a:endParaRPr lang="en-US" sz="1800" b="0" dirty="0">
              <a:solidFill>
                <a:srgbClr val="1C1C1C"/>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7175" name="Rectangle 7"/>
          <p:cNvSpPr>
            <a:spLocks noChangeArrowheads="1"/>
          </p:cNvSpPr>
          <p:nvPr/>
        </p:nvSpPr>
        <p:spPr bwMode="auto">
          <a:xfrm>
            <a:off x="296863" y="145824"/>
            <a:ext cx="8571365" cy="523220"/>
          </a:xfrm>
          <a:prstGeom prst="rect">
            <a:avLst/>
          </a:prstGeom>
          <a:noFill/>
          <a:ln w="9525">
            <a:noFill/>
            <a:miter lim="800000"/>
            <a:headEnd/>
            <a:tailEnd/>
          </a:ln>
        </p:spPr>
        <p:txBody>
          <a:bodyPr wrap="square">
            <a:spAutoFit/>
          </a:bodyPr>
          <a:lstStyle/>
          <a:p>
            <a:pPr>
              <a:defRPr/>
            </a:pPr>
            <a:r>
              <a:rPr lang="en-US" sz="2800" dirty="0" smtClean="0">
                <a:latin typeface="+mj-lt"/>
                <a:ea typeface="+mj-ea"/>
                <a:cs typeface="+mj-cs"/>
              </a:rPr>
              <a:t>Printer Opportunity in Healthcare</a:t>
            </a:r>
            <a:endParaRPr lang="en-US" sz="2800" dirty="0">
              <a:latin typeface="+mj-lt"/>
              <a:ea typeface="+mj-ea"/>
              <a:cs typeface="+mj-cs"/>
            </a:endParaRPr>
          </a:p>
        </p:txBody>
      </p:sp>
      <p:graphicFrame>
        <p:nvGraphicFramePr>
          <p:cNvPr id="8" name="Chart 7"/>
          <p:cNvGraphicFramePr/>
          <p:nvPr/>
        </p:nvGraphicFramePr>
        <p:xfrm>
          <a:off x="580569" y="812802"/>
          <a:ext cx="7670545" cy="48457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282464" y="5690796"/>
            <a:ext cx="1979407" cy="215444"/>
          </a:xfrm>
          <a:prstGeom prst="rect">
            <a:avLst/>
          </a:prstGeom>
          <a:noFill/>
        </p:spPr>
        <p:txBody>
          <a:bodyPr wrap="square" rtlCol="0">
            <a:spAutoFit/>
          </a:bodyPr>
          <a:lstStyle/>
          <a:p>
            <a:pPr algn="r"/>
            <a:r>
              <a:rPr lang="en-US" sz="800" dirty="0" smtClean="0"/>
              <a:t>Source: 2010 VDC Printer Report</a:t>
            </a:r>
            <a:endParaRPr lang="en-US" sz="800" dirty="0"/>
          </a:p>
        </p:txBody>
      </p:sp>
      <p:sp>
        <p:nvSpPr>
          <p:cNvPr id="12" name="TextBox 11"/>
          <p:cNvSpPr txBox="1"/>
          <p:nvPr/>
        </p:nvSpPr>
        <p:spPr>
          <a:xfrm>
            <a:off x="2183803" y="6024275"/>
            <a:ext cx="4378363" cy="461665"/>
          </a:xfrm>
          <a:prstGeom prst="rect">
            <a:avLst/>
          </a:prstGeom>
          <a:solidFill>
            <a:schemeClr val="tx1"/>
          </a:solidFill>
        </p:spPr>
        <p:txBody>
          <a:bodyPr wrap="square" rtlCol="0">
            <a:spAutoFit/>
          </a:bodyPr>
          <a:lstStyle/>
          <a:p>
            <a:pPr algn="ctr"/>
            <a:r>
              <a:rPr lang="en-US" sz="2400" dirty="0" smtClean="0">
                <a:solidFill>
                  <a:schemeClr val="bg1"/>
                </a:solidFill>
              </a:rPr>
              <a:t>CAGR (2009-2014): 6% </a:t>
            </a:r>
            <a:endParaRPr lang="en-US"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828" y="3115136"/>
            <a:ext cx="7772400" cy="1362075"/>
          </a:xfrm>
        </p:spPr>
        <p:txBody>
          <a:bodyPr/>
          <a:lstStyle/>
          <a:p>
            <a:r>
              <a:rPr lang="en-US" dirty="0" smtClean="0"/>
              <a:t>Intermec Mobile Label Printers PB 22/32/50</a:t>
            </a:r>
            <a:br>
              <a:rPr lang="en-US" dirty="0" smtClean="0"/>
            </a:br>
            <a:r>
              <a:rPr lang="en-US" sz="4400" dirty="0" smtClean="0">
                <a:solidFill>
                  <a:schemeClr val="bg1"/>
                </a:solidFill>
                <a:effectLst>
                  <a:outerShdw blurRad="38100" dist="38100" dir="2700000" algn="tl">
                    <a:srgbClr val="000000">
                      <a:alpha val="43137"/>
                    </a:srgbClr>
                  </a:outerShdw>
                </a:effectLst>
              </a:rPr>
              <a:t>Fast. Rugged. Smart.</a:t>
            </a:r>
            <a:endParaRPr lang="en-US" dirty="0">
              <a:solidFill>
                <a:schemeClr val="bg1"/>
              </a:solidFill>
              <a:effectLst>
                <a:outerShdw blurRad="38100" dist="38100" dir="2700000" algn="tl">
                  <a:srgbClr val="000000">
                    <a:alpha val="43137"/>
                  </a:srgbClr>
                </a:outerShdw>
              </a:effectLst>
            </a:endParaRPr>
          </a:p>
        </p:txBody>
      </p:sp>
      <p:pic>
        <p:nvPicPr>
          <p:cNvPr id="6" name="Picture 6" descr="Intermec"/>
          <p:cNvPicPr>
            <a:picLocks noChangeAspect="1" noChangeArrowheads="1"/>
          </p:cNvPicPr>
          <p:nvPr/>
        </p:nvPicPr>
        <p:blipFill>
          <a:blip r:embed="rId2" cstate="print"/>
          <a:srcRect/>
          <a:stretch>
            <a:fillRect/>
          </a:stretch>
        </p:blipFill>
        <p:spPr bwMode="auto">
          <a:xfrm>
            <a:off x="7467600" y="6248400"/>
            <a:ext cx="1397000" cy="31115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580571" y="344271"/>
            <a:ext cx="3890732" cy="2918049"/>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382588" y="239713"/>
            <a:ext cx="8380412" cy="754062"/>
          </a:xfrm>
        </p:spPr>
        <p:txBody>
          <a:bodyPr/>
          <a:lstStyle/>
          <a:p>
            <a:r>
              <a:rPr lang="en-US" smtClean="0"/>
              <a:t>What’s Fast?</a:t>
            </a:r>
          </a:p>
        </p:txBody>
      </p:sp>
      <p:graphicFrame>
        <p:nvGraphicFramePr>
          <p:cNvPr id="63532" name="Group 44"/>
          <p:cNvGraphicFramePr>
            <a:graphicFrameLocks noGrp="1"/>
          </p:cNvGraphicFramePr>
          <p:nvPr>
            <p:ph idx="4294967295"/>
          </p:nvPr>
        </p:nvGraphicFramePr>
        <p:xfrm>
          <a:off x="522288" y="1258888"/>
          <a:ext cx="8359775" cy="4999038"/>
        </p:xfrm>
        <a:graphic>
          <a:graphicData uri="http://schemas.openxmlformats.org/drawingml/2006/table">
            <a:tbl>
              <a:tblPr/>
              <a:tblGrid>
                <a:gridCol w="4324350"/>
                <a:gridCol w="4035425"/>
              </a:tblGrid>
              <a:tr h="587375">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dirty="0" smtClean="0">
                          <a:ln>
                            <a:noFill/>
                          </a:ln>
                          <a:solidFill>
                            <a:srgbClr val="FFFFFF"/>
                          </a:solidFill>
                          <a:effectLst/>
                          <a:latin typeface="Arial" charset="0"/>
                          <a:ea typeface="Osaka"/>
                          <a:cs typeface="Arial" charset="0"/>
                        </a:rPr>
                        <a:t>Feature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smtClean="0">
                          <a:ln>
                            <a:noFill/>
                          </a:ln>
                          <a:solidFill>
                            <a:srgbClr val="FFFFFF"/>
                          </a:solidFill>
                          <a:effectLst/>
                          <a:latin typeface="Arial" charset="0"/>
                          <a:ea typeface="Osaka"/>
                          <a:cs typeface="Arial" charset="0"/>
                        </a:rPr>
                        <a:t>Benefit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1466850">
                <a:tc>
                  <a:txBody>
                    <a:bodyPr/>
                    <a:lstStyle/>
                    <a:p>
                      <a:pPr marL="173038" marR="0" lvl="0" indent="-173038"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003D78"/>
                          </a:solidFill>
                          <a:effectLst/>
                          <a:latin typeface="Arial" charset="0"/>
                          <a:ea typeface="Osaka"/>
                          <a:cs typeface="Arial" charset="0"/>
                        </a:rPr>
                        <a:t>Fastest to print </a:t>
                      </a:r>
                      <a:endParaRPr kumimoji="0" lang="en-US" sz="1800" b="0" i="0" u="none" strike="noStrike" cap="none" normalizeH="0" baseline="0" dirty="0" smtClean="0">
                        <a:ln>
                          <a:noFill/>
                        </a:ln>
                        <a:solidFill>
                          <a:srgbClr val="003D78"/>
                        </a:solidFill>
                        <a:effectLst/>
                        <a:latin typeface="Arial" charset="0"/>
                        <a:ea typeface="Osaka"/>
                        <a:cs typeface="Arial" charset="0"/>
                      </a:endParaRP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4 </a:t>
                      </a:r>
                      <a:r>
                        <a:rPr kumimoji="0" lang="en-US" sz="1800" b="0" i="0" u="none" strike="noStrike" cap="none" normalizeH="0" baseline="0" dirty="0" err="1" smtClean="0">
                          <a:ln>
                            <a:noFill/>
                          </a:ln>
                          <a:solidFill>
                            <a:srgbClr val="1C1C1C"/>
                          </a:solidFill>
                          <a:effectLst/>
                          <a:latin typeface="Arial" charset="0"/>
                          <a:ea typeface="Osaka"/>
                          <a:cs typeface="Arial" charset="0"/>
                        </a:rPr>
                        <a:t>ips</a:t>
                      </a:r>
                      <a:r>
                        <a:rPr kumimoji="0" lang="en-US" sz="1800" b="0" i="0" u="none" strike="noStrike" cap="none" normalizeH="0" baseline="0" dirty="0" smtClean="0">
                          <a:ln>
                            <a:noFill/>
                          </a:ln>
                          <a:solidFill>
                            <a:srgbClr val="1C1C1C"/>
                          </a:solidFill>
                          <a:effectLst/>
                          <a:latin typeface="Arial" charset="0"/>
                          <a:ea typeface="Osaka"/>
                          <a:cs typeface="Arial" charset="0"/>
                        </a:rPr>
                        <a:t> (102 mm/sec) mechanism</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sv-SE" sz="1800" b="0" i="0" u="none" strike="noStrike" cap="none" normalizeH="0" baseline="0" dirty="0" smtClean="0">
                          <a:ln>
                            <a:noFill/>
                          </a:ln>
                          <a:solidFill>
                            <a:schemeClr val="tx1"/>
                          </a:solidFill>
                          <a:effectLst/>
                          <a:latin typeface="Arial" charset="0"/>
                          <a:ea typeface="Osaka"/>
                          <a:cs typeface="Osaka"/>
                        </a:rPr>
                        <a:t>16MB RAM/64MB Flash</a:t>
                      </a:r>
                      <a:endParaRPr kumimoji="0" lang="en-US" sz="1800" b="0" i="0" u="none" strike="noStrike" cap="none" normalizeH="0" baseline="0" dirty="0" smtClean="0">
                        <a:ln>
                          <a:noFill/>
                        </a:ln>
                        <a:solidFill>
                          <a:schemeClr val="tx1"/>
                        </a:solidFill>
                        <a:effectLst/>
                        <a:latin typeface="Arial" charset="0"/>
                        <a:ea typeface="Osaka"/>
                        <a:cs typeface="Arial" charset="0"/>
                      </a:endParaRP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Labels in hand 2-3 times faster than</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None/>
                        <a:tabLst/>
                      </a:pPr>
                      <a:r>
                        <a:rPr kumimoji="0" lang="en-US" sz="1800" b="0" i="0" u="none" strike="noStrike" cap="none" normalizeH="0" baseline="0" dirty="0" smtClean="0">
                          <a:ln>
                            <a:noFill/>
                          </a:ln>
                          <a:solidFill>
                            <a:srgbClr val="1C1C1C"/>
                          </a:solidFill>
                          <a:effectLst/>
                          <a:latin typeface="Arial" charset="0"/>
                          <a:ea typeface="Osaka"/>
                          <a:cs typeface="Arial" charset="0"/>
                        </a:rPr>
                        <a:t>   competition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173038" marR="0" lvl="0" indent="-173038"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003366"/>
                          </a:solidFill>
                          <a:effectLst/>
                          <a:latin typeface="Arial" charset="0"/>
                          <a:ea typeface="Osaka"/>
                          <a:cs typeface="Arial" charset="0"/>
                        </a:rPr>
                        <a:t>Greater productivity – Less Time</a:t>
                      </a:r>
                      <a:endParaRPr kumimoji="0" lang="en-US" sz="1800" b="0" i="0" u="none" strike="noStrike" cap="none" normalizeH="0" baseline="0" dirty="0" smtClean="0">
                        <a:ln>
                          <a:noFill/>
                        </a:ln>
                        <a:solidFill>
                          <a:srgbClr val="1C1C1C"/>
                        </a:solidFill>
                        <a:effectLst/>
                        <a:latin typeface="Arial" charset="0"/>
                        <a:ea typeface="Osaka"/>
                        <a:cs typeface="Arial" charset="0"/>
                      </a:endParaRP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No waiting for print jobs</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Less worker frustration</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Fewer devices required</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Improved throughput KPIs</a:t>
                      </a:r>
                      <a:endParaRPr kumimoji="0" lang="en-US" sz="1800" b="0" i="0" u="none" strike="noStrike" cap="none" normalizeH="0" baseline="0" dirty="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168400">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1C1C1C"/>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923925">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7" name="Rectangle 63"/>
          <p:cNvSpPr>
            <a:spLocks noChangeArrowheads="1"/>
          </p:cNvSpPr>
          <p:nvPr/>
        </p:nvSpPr>
        <p:spPr bwMode="auto">
          <a:xfrm>
            <a:off x="544513" y="3290888"/>
            <a:ext cx="4230687" cy="1190625"/>
          </a:xfrm>
          <a:prstGeom prst="rect">
            <a:avLst/>
          </a:prstGeom>
          <a:noFill/>
          <a:ln w="9525" algn="ctr">
            <a:noFill/>
            <a:miter lim="800000"/>
            <a:headEnd/>
            <a:tailEnd/>
          </a:ln>
        </p:spPr>
        <p:txBody>
          <a:bodyPr>
            <a:spAutoFit/>
          </a:bodyPr>
          <a:lstStyle/>
          <a:p>
            <a:pPr marL="173038" indent="-173038" defTabSz="952500" eaLnBrk="0" hangingPunct="0"/>
            <a:r>
              <a:rPr lang="en-US" sz="1800" b="1" u="none">
                <a:solidFill>
                  <a:srgbClr val="003366"/>
                </a:solidFill>
              </a:rPr>
              <a:t>Optimized for use with IN computers</a:t>
            </a:r>
            <a:endParaRPr lang="en-US" sz="1800" u="none">
              <a:solidFill>
                <a:srgbClr val="1C1C1C"/>
              </a:solidFill>
            </a:endParaRPr>
          </a:p>
          <a:p>
            <a:pPr marL="173038" indent="-173038" defTabSz="952500" eaLnBrk="0" hangingPunct="0">
              <a:buClr>
                <a:schemeClr val="tx2"/>
              </a:buClr>
              <a:buFont typeface="Wingdings" pitchFamily="2" charset="2"/>
              <a:buChar char="§"/>
            </a:pPr>
            <a:r>
              <a:rPr lang="en-US" sz="1800" u="none">
                <a:solidFill>
                  <a:srgbClr val="1C1C1C"/>
                </a:solidFill>
              </a:rPr>
              <a:t>Wireless printing wizard/IDL</a:t>
            </a:r>
          </a:p>
          <a:p>
            <a:pPr marL="173038" indent="-173038" defTabSz="952500" eaLnBrk="0" hangingPunct="0">
              <a:buClr>
                <a:schemeClr val="tx2"/>
              </a:buClr>
              <a:buFont typeface="Wingdings" pitchFamily="2" charset="2"/>
              <a:buChar char="§"/>
            </a:pPr>
            <a:r>
              <a:rPr lang="en-US" sz="1800" u="none">
                <a:solidFill>
                  <a:srgbClr val="1C1C1C"/>
                </a:solidFill>
              </a:rPr>
              <a:t>Scan to connect/load</a:t>
            </a:r>
          </a:p>
          <a:p>
            <a:pPr marL="173038" indent="-173038" defTabSz="952500" eaLnBrk="0" hangingPunct="0">
              <a:buClr>
                <a:schemeClr val="tx2"/>
              </a:buClr>
              <a:buFont typeface="Wingdings" pitchFamily="2" charset="2"/>
              <a:buChar char="§"/>
            </a:pPr>
            <a:r>
              <a:rPr lang="en-US" sz="1800" u="none">
                <a:solidFill>
                  <a:srgbClr val="1C1C1C"/>
                </a:solidFill>
              </a:rPr>
              <a:t>Integrated holders</a:t>
            </a:r>
          </a:p>
        </p:txBody>
      </p:sp>
      <p:sp>
        <p:nvSpPr>
          <p:cNvPr id="2" name="Rectangle 63"/>
          <p:cNvSpPr>
            <a:spLocks noChangeArrowheads="1"/>
          </p:cNvSpPr>
          <p:nvPr/>
        </p:nvSpPr>
        <p:spPr bwMode="auto">
          <a:xfrm>
            <a:off x="4845050" y="3281363"/>
            <a:ext cx="3341688" cy="1190625"/>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366"/>
                </a:solidFill>
              </a:rPr>
              <a:t>Greatest productivity</a:t>
            </a:r>
          </a:p>
          <a:p>
            <a:pPr marL="173038" indent="-173038" defTabSz="952500" eaLnBrk="0" hangingPunct="0">
              <a:buClr>
                <a:schemeClr val="tx2"/>
              </a:buClr>
              <a:buFont typeface="Wingdings" pitchFamily="2" charset="2"/>
              <a:buChar char="§"/>
            </a:pPr>
            <a:r>
              <a:rPr lang="en-US" sz="1800" u="none">
                <a:solidFill>
                  <a:srgbClr val="1C1C1C"/>
                </a:solidFill>
              </a:rPr>
              <a:t>Fastest printing</a:t>
            </a:r>
          </a:p>
          <a:p>
            <a:pPr marL="173038" indent="-173038" defTabSz="952500" eaLnBrk="0" hangingPunct="0">
              <a:buClr>
                <a:schemeClr val="tx2"/>
              </a:buClr>
              <a:buFont typeface="Wingdings" pitchFamily="2" charset="2"/>
              <a:buChar char="§"/>
            </a:pPr>
            <a:r>
              <a:rPr lang="en-US" sz="1800" u="none">
                <a:solidFill>
                  <a:srgbClr val="1C1C1C"/>
                </a:solidFill>
              </a:rPr>
              <a:t>Quickest startup</a:t>
            </a:r>
          </a:p>
          <a:p>
            <a:pPr marL="173038" indent="-173038" defTabSz="952500" eaLnBrk="0" hangingPunct="0">
              <a:buClr>
                <a:schemeClr val="tx2"/>
              </a:buClr>
              <a:buFont typeface="Wingdings" pitchFamily="2" charset="2"/>
              <a:buChar char="§"/>
            </a:pPr>
            <a:r>
              <a:rPr lang="en-US" sz="1800" u="none">
                <a:solidFill>
                  <a:srgbClr val="1C1C1C"/>
                </a:solidFill>
              </a:rPr>
              <a:t>Easiest charging and docking</a:t>
            </a:r>
          </a:p>
        </p:txBody>
      </p:sp>
      <p:sp>
        <p:nvSpPr>
          <p:cNvPr id="3" name="Rectangle 63"/>
          <p:cNvSpPr>
            <a:spLocks noChangeArrowheads="1"/>
          </p:cNvSpPr>
          <p:nvPr/>
        </p:nvSpPr>
        <p:spPr bwMode="auto">
          <a:xfrm>
            <a:off x="544513" y="4462463"/>
            <a:ext cx="2744787" cy="915987"/>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366"/>
                </a:solidFill>
              </a:rPr>
              <a:t>Intuitive user interface</a:t>
            </a:r>
          </a:p>
          <a:p>
            <a:pPr marL="173038" indent="-173038" defTabSz="952500" eaLnBrk="0" hangingPunct="0">
              <a:buClr>
                <a:schemeClr val="tx2"/>
              </a:buClr>
              <a:buFont typeface="Wingdings" pitchFamily="2" charset="2"/>
              <a:buChar char="§"/>
            </a:pPr>
            <a:r>
              <a:rPr lang="en-US" sz="1800" u="none">
                <a:solidFill>
                  <a:srgbClr val="1C1C1C"/>
                </a:solidFill>
              </a:rPr>
              <a:t>LCD Display</a:t>
            </a:r>
          </a:p>
          <a:p>
            <a:pPr marL="173038" indent="-173038" defTabSz="952500" eaLnBrk="0" hangingPunct="0">
              <a:buClr>
                <a:schemeClr val="tx2"/>
              </a:buClr>
              <a:buFont typeface="Wingdings" pitchFamily="2" charset="2"/>
              <a:buChar char="§"/>
            </a:pPr>
            <a:r>
              <a:rPr lang="en-US" sz="1800" u="none">
                <a:solidFill>
                  <a:srgbClr val="1C1C1C"/>
                </a:solidFill>
              </a:rPr>
              <a:t>Ready to work indicator</a:t>
            </a:r>
          </a:p>
        </p:txBody>
      </p:sp>
      <p:sp>
        <p:nvSpPr>
          <p:cNvPr id="4" name="Rectangle 63"/>
          <p:cNvSpPr>
            <a:spLocks noChangeArrowheads="1"/>
          </p:cNvSpPr>
          <p:nvPr/>
        </p:nvSpPr>
        <p:spPr bwMode="auto">
          <a:xfrm>
            <a:off x="4845050" y="4452938"/>
            <a:ext cx="2724150" cy="915987"/>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366"/>
                </a:solidFill>
              </a:rPr>
              <a:t>Reduced support costs</a:t>
            </a:r>
          </a:p>
          <a:p>
            <a:pPr marL="173038" indent="-173038" defTabSz="952500" eaLnBrk="0" hangingPunct="0">
              <a:buClr>
                <a:schemeClr val="tx2"/>
              </a:buClr>
              <a:buFont typeface="Wingdings" pitchFamily="2" charset="2"/>
              <a:buChar char="§"/>
            </a:pPr>
            <a:r>
              <a:rPr lang="en-US" sz="1800" u="none">
                <a:solidFill>
                  <a:srgbClr val="1C1C1C"/>
                </a:solidFill>
              </a:rPr>
              <a:t>Easy to troubleshoot</a:t>
            </a:r>
          </a:p>
          <a:p>
            <a:pPr marL="173038" indent="-173038" defTabSz="952500" eaLnBrk="0" hangingPunct="0">
              <a:buClr>
                <a:schemeClr val="tx2"/>
              </a:buClr>
              <a:buFont typeface="Wingdings" pitchFamily="2" charset="2"/>
              <a:buChar char="§"/>
            </a:pPr>
            <a:r>
              <a:rPr lang="en-US" sz="1800" u="none">
                <a:solidFill>
                  <a:srgbClr val="1C1C1C"/>
                </a:solidFill>
              </a:rPr>
              <a:t>Easy to maintain</a:t>
            </a:r>
          </a:p>
        </p:txBody>
      </p:sp>
      <p:sp>
        <p:nvSpPr>
          <p:cNvPr id="5" name="AutoShape 22"/>
          <p:cNvSpPr>
            <a:spLocks noChangeArrowheads="1"/>
          </p:cNvSpPr>
          <p:nvPr/>
        </p:nvSpPr>
        <p:spPr bwMode="auto">
          <a:xfrm>
            <a:off x="6915150" y="228600"/>
            <a:ext cx="2000250" cy="850900"/>
          </a:xfrm>
          <a:prstGeom prst="roundRect">
            <a:avLst>
              <a:gd name="adj" fmla="val 16667"/>
            </a:avLst>
          </a:prstGeom>
          <a:solidFill>
            <a:schemeClr val="tx2">
              <a:lumMod val="75000"/>
            </a:schemeClr>
          </a:solidFill>
          <a:ln w="9525">
            <a:noFill/>
            <a:round/>
            <a:headEnd/>
            <a:tailEnd/>
          </a:ln>
        </p:spPr>
        <p:txBody>
          <a:bodyPr wrap="none" anchor="ctr"/>
          <a:lstStyle/>
          <a:p>
            <a:pPr algn="ctr" eaLnBrk="0" hangingPunct="0"/>
            <a:r>
              <a:rPr lang="en-US" sz="4000" u="none">
                <a:solidFill>
                  <a:schemeClr val="bg1"/>
                </a:solidFill>
              </a:rPr>
              <a:t> </a:t>
            </a:r>
            <a:r>
              <a:rPr lang="en-US" sz="4000" b="1" u="none">
                <a:solidFill>
                  <a:schemeClr val="bg1"/>
                </a:solidFill>
              </a:rPr>
              <a:t>FRS</a:t>
            </a:r>
          </a:p>
          <a:p>
            <a:pPr algn="ctr" eaLnBrk="0" hangingPunct="0"/>
            <a:r>
              <a:rPr lang="en-US" sz="1800" b="1" u="none">
                <a:solidFill>
                  <a:schemeClr val="bg1"/>
                </a:solidFill>
              </a:rPr>
              <a:t>Enterprise Grade</a:t>
            </a:r>
            <a:endParaRPr lang="en-US" sz="1800" b="1" u="none" baseline="30000">
              <a:solidFill>
                <a:srgbClr val="FFFFFF"/>
              </a:solidFill>
            </a:endParaRPr>
          </a:p>
        </p:txBody>
      </p:sp>
      <p:sp>
        <p:nvSpPr>
          <p:cNvPr id="6" name="Rectangle 63"/>
          <p:cNvSpPr>
            <a:spLocks noChangeArrowheads="1"/>
          </p:cNvSpPr>
          <p:nvPr/>
        </p:nvSpPr>
        <p:spPr bwMode="auto">
          <a:xfrm>
            <a:off x="554038" y="5395913"/>
            <a:ext cx="3163887" cy="641350"/>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366"/>
                </a:solidFill>
              </a:rPr>
              <a:t>SmartSystems</a:t>
            </a:r>
            <a:r>
              <a:rPr lang="en-US" sz="1800" b="1" u="none" baseline="30000">
                <a:solidFill>
                  <a:srgbClr val="003366"/>
                </a:solidFill>
              </a:rPr>
              <a:t>TM</a:t>
            </a:r>
          </a:p>
          <a:p>
            <a:pPr marL="173038" indent="-173038" defTabSz="952500" eaLnBrk="0" hangingPunct="0">
              <a:buClr>
                <a:schemeClr val="tx2"/>
              </a:buClr>
              <a:buFont typeface="Wingdings" pitchFamily="2" charset="2"/>
              <a:buChar char="§"/>
            </a:pPr>
            <a:r>
              <a:rPr lang="en-US" sz="1800" u="none">
                <a:solidFill>
                  <a:srgbClr val="1C1C1C"/>
                </a:solidFill>
              </a:rPr>
              <a:t>Auto Deploy firmware push </a:t>
            </a:r>
          </a:p>
        </p:txBody>
      </p:sp>
      <p:sp>
        <p:nvSpPr>
          <p:cNvPr id="8" name="Rectangle 63"/>
          <p:cNvSpPr>
            <a:spLocks noChangeArrowheads="1"/>
          </p:cNvSpPr>
          <p:nvPr/>
        </p:nvSpPr>
        <p:spPr bwMode="auto">
          <a:xfrm>
            <a:off x="4845050" y="5348288"/>
            <a:ext cx="3946525" cy="915987"/>
          </a:xfrm>
          <a:prstGeom prst="rect">
            <a:avLst/>
          </a:prstGeom>
          <a:noFill/>
          <a:ln w="9525" algn="ctr">
            <a:noFill/>
            <a:miter lim="800000"/>
            <a:headEnd/>
            <a:tailEnd/>
          </a:ln>
        </p:spPr>
        <p:txBody>
          <a:bodyPr>
            <a:spAutoFit/>
          </a:bodyPr>
          <a:lstStyle/>
          <a:p>
            <a:pPr marL="173038" indent="-173038" defTabSz="952500" eaLnBrk="0" hangingPunct="0"/>
            <a:r>
              <a:rPr lang="en-US" sz="1800" b="1" u="none">
                <a:solidFill>
                  <a:srgbClr val="003366"/>
                </a:solidFill>
              </a:rPr>
              <a:t>Reduced integration costs</a:t>
            </a:r>
          </a:p>
          <a:p>
            <a:pPr marL="173038" indent="-173038" defTabSz="952500" eaLnBrk="0" hangingPunct="0">
              <a:buClr>
                <a:schemeClr val="tx2"/>
              </a:buClr>
              <a:buFont typeface="Wingdings" pitchFamily="2" charset="2"/>
              <a:buChar char="§"/>
            </a:pPr>
            <a:r>
              <a:rPr lang="en-US" sz="1800" u="none">
                <a:solidFill>
                  <a:srgbClr val="1C1C1C"/>
                </a:solidFill>
              </a:rPr>
              <a:t>Eliminates the need to touch each unit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82588" y="239713"/>
            <a:ext cx="8380412" cy="754062"/>
          </a:xfrm>
        </p:spPr>
        <p:txBody>
          <a:bodyPr/>
          <a:lstStyle/>
          <a:p>
            <a:r>
              <a:rPr lang="en-US" smtClean="0"/>
              <a:t>What’s Rugged?</a:t>
            </a:r>
          </a:p>
        </p:txBody>
      </p:sp>
      <p:graphicFrame>
        <p:nvGraphicFramePr>
          <p:cNvPr id="62529" name="Group 65"/>
          <p:cNvGraphicFramePr>
            <a:graphicFrameLocks noGrp="1"/>
          </p:cNvGraphicFramePr>
          <p:nvPr>
            <p:ph idx="4294967295"/>
          </p:nvPr>
        </p:nvGraphicFramePr>
        <p:xfrm>
          <a:off x="522288" y="1420813"/>
          <a:ext cx="8359775" cy="4795140"/>
        </p:xfrm>
        <a:graphic>
          <a:graphicData uri="http://schemas.openxmlformats.org/drawingml/2006/table">
            <a:tbl>
              <a:tblPr/>
              <a:tblGrid>
                <a:gridCol w="4171950"/>
                <a:gridCol w="4187825"/>
              </a:tblGrid>
              <a:tr h="587375">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dirty="0" smtClean="0">
                          <a:ln>
                            <a:noFill/>
                          </a:ln>
                          <a:solidFill>
                            <a:srgbClr val="FFFFFF"/>
                          </a:solidFill>
                          <a:effectLst/>
                          <a:latin typeface="Arial" charset="0"/>
                          <a:ea typeface="Osaka"/>
                          <a:cs typeface="Arial" charset="0"/>
                        </a:rPr>
                        <a:t>Feature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smtClean="0">
                          <a:ln>
                            <a:noFill/>
                          </a:ln>
                          <a:solidFill>
                            <a:srgbClr val="FFFFFF"/>
                          </a:solidFill>
                          <a:effectLst/>
                          <a:latin typeface="Arial" charset="0"/>
                          <a:ea typeface="Osaka"/>
                          <a:cs typeface="Arial" charset="0"/>
                        </a:rPr>
                        <a:t>Benefit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1466850">
                <a:tc>
                  <a:txBody>
                    <a:bodyPr/>
                    <a:lstStyle/>
                    <a:p>
                      <a:pPr marL="173038" marR="0" lvl="0" indent="-173038"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003D78"/>
                          </a:solidFill>
                          <a:effectLst/>
                          <a:latin typeface="Arial" charset="0"/>
                          <a:ea typeface="Osaka"/>
                          <a:cs typeface="Arial" charset="0"/>
                        </a:rPr>
                        <a:t>Rugged construction</a:t>
                      </a:r>
                      <a:endParaRPr kumimoji="0" lang="en-US" sz="1800" b="0" i="0" u="none" strike="noStrike" cap="none" normalizeH="0" baseline="0" dirty="0" smtClean="0">
                        <a:ln>
                          <a:noFill/>
                        </a:ln>
                        <a:solidFill>
                          <a:srgbClr val="003D78"/>
                        </a:solidFill>
                        <a:effectLst/>
                        <a:latin typeface="Arial" charset="0"/>
                        <a:ea typeface="Osaka"/>
                        <a:cs typeface="Arial" charset="0"/>
                      </a:endParaRP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Mil-Std drop and vibration</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IP54 Sealing</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Tumble tested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173038" marR="0" lvl="0" indent="-173038"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smtClean="0">
                          <a:ln>
                            <a:noFill/>
                          </a:ln>
                          <a:solidFill>
                            <a:srgbClr val="003366"/>
                          </a:solidFill>
                          <a:effectLst/>
                          <a:latin typeface="Arial" charset="0"/>
                          <a:ea typeface="Osaka"/>
                          <a:cs typeface="Arial" charset="0"/>
                        </a:rPr>
                        <a:t>Low TCO</a:t>
                      </a:r>
                      <a:endParaRPr kumimoji="0" lang="en-US" sz="1800" b="0" i="0" u="none" strike="noStrike" cap="none" normalizeH="0" baseline="0" smtClean="0">
                        <a:ln>
                          <a:noFill/>
                        </a:ln>
                        <a:solidFill>
                          <a:srgbClr val="1C1C1C"/>
                        </a:solidFill>
                        <a:effectLst/>
                        <a:latin typeface="Arial" charset="0"/>
                        <a:ea typeface="Osaka"/>
                        <a:cs typeface="Arial" charset="0"/>
                      </a:endParaRP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smtClean="0">
                          <a:ln>
                            <a:noFill/>
                          </a:ln>
                          <a:solidFill>
                            <a:srgbClr val="1C1C1C"/>
                          </a:solidFill>
                          <a:effectLst/>
                          <a:latin typeface="Arial" charset="0"/>
                          <a:ea typeface="Osaka"/>
                          <a:cs typeface="Arial" charset="0"/>
                        </a:rPr>
                        <a:t>Reduce productivity loss due to hardware failure</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smtClean="0">
                          <a:ln>
                            <a:noFill/>
                          </a:ln>
                          <a:solidFill>
                            <a:srgbClr val="1C1C1C"/>
                          </a:solidFill>
                          <a:effectLst/>
                          <a:latin typeface="Arial" charset="0"/>
                          <a:ea typeface="Osaka"/>
                          <a:cs typeface="Arial" charset="0"/>
                        </a:rPr>
                        <a:t>Reduce hardware replacement and maintenance costs</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smtClean="0">
                          <a:ln>
                            <a:noFill/>
                          </a:ln>
                          <a:solidFill>
                            <a:srgbClr val="1C1C1C"/>
                          </a:solidFill>
                          <a:effectLst/>
                          <a:latin typeface="Arial" charset="0"/>
                          <a:ea typeface="Osaka"/>
                          <a:cs typeface="Arial" charset="0"/>
                        </a:rPr>
                        <a:t>Reduce lost revenue issues</a:t>
                      </a:r>
                      <a:endParaRPr kumimoji="0" lang="en-US" sz="1800" b="0"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303338">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1C1C1C"/>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249363">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7" name="Rectangle 63"/>
          <p:cNvSpPr>
            <a:spLocks noChangeArrowheads="1"/>
          </p:cNvSpPr>
          <p:nvPr/>
        </p:nvSpPr>
        <p:spPr bwMode="auto">
          <a:xfrm>
            <a:off x="544513" y="3671888"/>
            <a:ext cx="3735387" cy="1190625"/>
          </a:xfrm>
          <a:prstGeom prst="rect">
            <a:avLst/>
          </a:prstGeom>
          <a:noFill/>
          <a:ln w="9525" algn="ctr">
            <a:noFill/>
            <a:miter lim="800000"/>
            <a:headEnd/>
            <a:tailEnd/>
          </a:ln>
        </p:spPr>
        <p:txBody>
          <a:bodyPr>
            <a:spAutoFit/>
          </a:bodyPr>
          <a:lstStyle/>
          <a:p>
            <a:pPr marL="173038" indent="-173038" defTabSz="952500" eaLnBrk="0" hangingPunct="0"/>
            <a:r>
              <a:rPr lang="en-US" sz="1800" b="1" u="none">
                <a:solidFill>
                  <a:srgbClr val="003366"/>
                </a:solidFill>
              </a:rPr>
              <a:t>Enterprise Grade accessories</a:t>
            </a:r>
          </a:p>
          <a:p>
            <a:pPr marL="173038" indent="-173038" defTabSz="952500" eaLnBrk="0" hangingPunct="0">
              <a:buClr>
                <a:schemeClr val="tx2"/>
              </a:buClr>
              <a:buFont typeface="Wingdings" pitchFamily="2" charset="2"/>
              <a:buChar char="§"/>
            </a:pPr>
            <a:r>
              <a:rPr lang="en-US" sz="1800" u="none">
                <a:solidFill>
                  <a:srgbClr val="1C1C1C"/>
                </a:solidFill>
              </a:rPr>
              <a:t>Secure vehicle mounts</a:t>
            </a:r>
          </a:p>
          <a:p>
            <a:pPr marL="173038" indent="-173038" defTabSz="952500" eaLnBrk="0" hangingPunct="0">
              <a:buClr>
                <a:schemeClr val="tx2"/>
              </a:buClr>
              <a:buFont typeface="Wingdings" pitchFamily="2" charset="2"/>
              <a:buChar char="§"/>
            </a:pPr>
            <a:r>
              <a:rPr lang="en-US" sz="1800" u="none">
                <a:solidFill>
                  <a:srgbClr val="1C1C1C"/>
                </a:solidFill>
              </a:rPr>
              <a:t>Multi-dock chargers</a:t>
            </a:r>
          </a:p>
          <a:p>
            <a:pPr marL="173038" indent="-173038" defTabSz="952500" eaLnBrk="0" hangingPunct="0">
              <a:buClr>
                <a:schemeClr val="tx2"/>
              </a:buClr>
              <a:buFont typeface="Wingdings" pitchFamily="2" charset="2"/>
              <a:buChar char="§"/>
            </a:pPr>
            <a:r>
              <a:rPr lang="en-US" sz="1800" u="none">
                <a:solidFill>
                  <a:srgbClr val="1C1C1C"/>
                </a:solidFill>
              </a:rPr>
              <a:t>Shared with other IN hardware</a:t>
            </a:r>
          </a:p>
        </p:txBody>
      </p:sp>
      <p:sp>
        <p:nvSpPr>
          <p:cNvPr id="2" name="Rectangle 63"/>
          <p:cNvSpPr>
            <a:spLocks noChangeArrowheads="1"/>
          </p:cNvSpPr>
          <p:nvPr/>
        </p:nvSpPr>
        <p:spPr bwMode="auto">
          <a:xfrm>
            <a:off x="4664075" y="3681413"/>
            <a:ext cx="3697288" cy="915987"/>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366"/>
                </a:solidFill>
              </a:rPr>
              <a:t>Reduce system risk</a:t>
            </a:r>
          </a:p>
          <a:p>
            <a:pPr marL="173038" indent="-173038" defTabSz="952500" eaLnBrk="0" hangingPunct="0">
              <a:buClr>
                <a:schemeClr val="tx2"/>
              </a:buClr>
              <a:buFont typeface="Wingdings" pitchFamily="2" charset="2"/>
              <a:buChar char="§"/>
            </a:pPr>
            <a:r>
              <a:rPr lang="en-US" sz="1800" u="none">
                <a:solidFill>
                  <a:srgbClr val="1C1C1C"/>
                </a:solidFill>
              </a:rPr>
              <a:t>Guaranteed system performance</a:t>
            </a:r>
          </a:p>
          <a:p>
            <a:pPr marL="173038" indent="-173038" defTabSz="952500" eaLnBrk="0" hangingPunct="0">
              <a:buClr>
                <a:schemeClr val="tx2"/>
              </a:buClr>
              <a:buFont typeface="Wingdings" pitchFamily="2" charset="2"/>
              <a:buChar char="§"/>
            </a:pPr>
            <a:r>
              <a:rPr lang="en-US" sz="1800" u="none">
                <a:solidFill>
                  <a:srgbClr val="1C1C1C"/>
                </a:solidFill>
              </a:rPr>
              <a:t>Reduce system integration costs</a:t>
            </a:r>
          </a:p>
        </p:txBody>
      </p:sp>
      <p:sp>
        <p:nvSpPr>
          <p:cNvPr id="3" name="Rectangle 63"/>
          <p:cNvSpPr>
            <a:spLocks noChangeArrowheads="1"/>
          </p:cNvSpPr>
          <p:nvPr/>
        </p:nvSpPr>
        <p:spPr bwMode="auto">
          <a:xfrm>
            <a:off x="544513" y="4948238"/>
            <a:ext cx="3481387" cy="1190625"/>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366"/>
                </a:solidFill>
              </a:rPr>
              <a:t>Multiple media support</a:t>
            </a:r>
          </a:p>
          <a:p>
            <a:pPr marL="173038" indent="-173038" defTabSz="952500" eaLnBrk="0" hangingPunct="0">
              <a:buClr>
                <a:schemeClr val="tx2"/>
              </a:buClr>
              <a:buFont typeface="Wingdings" pitchFamily="2" charset="2"/>
              <a:buChar char="§"/>
            </a:pPr>
            <a:r>
              <a:rPr lang="en-US" sz="1800" u="none">
                <a:solidFill>
                  <a:srgbClr val="1C1C1C"/>
                </a:solidFill>
              </a:rPr>
              <a:t>Self-strip mechanism for labels</a:t>
            </a:r>
          </a:p>
          <a:p>
            <a:pPr marL="173038" indent="-173038" defTabSz="952500" eaLnBrk="0" hangingPunct="0">
              <a:buClr>
                <a:schemeClr val="tx2"/>
              </a:buClr>
              <a:buFont typeface="Wingdings" pitchFamily="2" charset="2"/>
              <a:buChar char="§"/>
            </a:pPr>
            <a:r>
              <a:rPr lang="en-US" sz="1800" u="none">
                <a:solidFill>
                  <a:srgbClr val="1C1C1C"/>
                </a:solidFill>
              </a:rPr>
              <a:t>Receipt</a:t>
            </a:r>
          </a:p>
          <a:p>
            <a:pPr marL="173038" indent="-173038" defTabSz="952500" eaLnBrk="0" hangingPunct="0">
              <a:buClr>
                <a:schemeClr val="tx2"/>
              </a:buClr>
              <a:buFont typeface="Wingdings" pitchFamily="2" charset="2"/>
              <a:buChar char="§"/>
            </a:pPr>
            <a:r>
              <a:rPr lang="en-US" sz="1800" u="none">
                <a:solidFill>
                  <a:srgbClr val="1C1C1C"/>
                </a:solidFill>
              </a:rPr>
              <a:t>Flood coat and linerless</a:t>
            </a:r>
          </a:p>
        </p:txBody>
      </p:sp>
      <p:sp>
        <p:nvSpPr>
          <p:cNvPr id="4" name="Rectangle 63"/>
          <p:cNvSpPr>
            <a:spLocks noChangeArrowheads="1"/>
          </p:cNvSpPr>
          <p:nvPr/>
        </p:nvSpPr>
        <p:spPr bwMode="auto">
          <a:xfrm>
            <a:off x="4664075" y="4967288"/>
            <a:ext cx="4214936" cy="1077218"/>
          </a:xfrm>
          <a:prstGeom prst="rect">
            <a:avLst/>
          </a:prstGeom>
          <a:noFill/>
          <a:ln w="9525" algn="ctr">
            <a:noFill/>
            <a:miter lim="800000"/>
            <a:headEnd/>
            <a:tailEnd/>
          </a:ln>
        </p:spPr>
        <p:txBody>
          <a:bodyPr wrap="none">
            <a:spAutoFit/>
          </a:bodyPr>
          <a:lstStyle/>
          <a:p>
            <a:pPr marL="173038" indent="-173038" defTabSz="952500" eaLnBrk="0" hangingPunct="0"/>
            <a:r>
              <a:rPr lang="en-US" sz="1600" b="1" u="none" dirty="0">
                <a:solidFill>
                  <a:srgbClr val="003366"/>
                </a:solidFill>
              </a:rPr>
              <a:t>Increased application flexibility</a:t>
            </a:r>
          </a:p>
          <a:p>
            <a:pPr marL="173038" indent="-173038" defTabSz="952500" eaLnBrk="0" hangingPunct="0">
              <a:buClr>
                <a:schemeClr val="tx2"/>
              </a:buClr>
              <a:buFont typeface="Wingdings" pitchFamily="2" charset="2"/>
              <a:buChar char="§"/>
            </a:pPr>
            <a:r>
              <a:rPr lang="en-US" sz="1600" u="none" dirty="0">
                <a:solidFill>
                  <a:srgbClr val="1C1C1C"/>
                </a:solidFill>
              </a:rPr>
              <a:t>Best fit choice for the application </a:t>
            </a:r>
          </a:p>
          <a:p>
            <a:pPr marL="173038" indent="-173038" defTabSz="952500" eaLnBrk="0" hangingPunct="0">
              <a:buClr>
                <a:schemeClr val="tx2"/>
              </a:buClr>
              <a:buFont typeface="Wingdings" pitchFamily="2" charset="2"/>
              <a:buChar char="§"/>
            </a:pPr>
            <a:r>
              <a:rPr lang="en-US" sz="1600" u="none" dirty="0">
                <a:solidFill>
                  <a:srgbClr val="1C1C1C"/>
                </a:solidFill>
              </a:rPr>
              <a:t>Increased productivity and safety</a:t>
            </a:r>
          </a:p>
          <a:p>
            <a:pPr marL="173038" indent="-173038" defTabSz="952500" eaLnBrk="0" hangingPunct="0">
              <a:buClr>
                <a:srgbClr val="003D78"/>
              </a:buClr>
              <a:buFont typeface="Wingdings" pitchFamily="2" charset="2"/>
              <a:buChar char="§"/>
            </a:pPr>
            <a:r>
              <a:rPr lang="en-US" sz="1600" u="none" dirty="0">
                <a:solidFill>
                  <a:srgbClr val="1C1C1C"/>
                </a:solidFill>
              </a:rPr>
              <a:t>Reduced waste-improved sustainability</a:t>
            </a:r>
          </a:p>
        </p:txBody>
      </p:sp>
      <p:sp>
        <p:nvSpPr>
          <p:cNvPr id="5" name="AutoShape 22"/>
          <p:cNvSpPr>
            <a:spLocks noChangeArrowheads="1"/>
          </p:cNvSpPr>
          <p:nvPr/>
        </p:nvSpPr>
        <p:spPr bwMode="auto">
          <a:xfrm>
            <a:off x="6915150" y="228600"/>
            <a:ext cx="2000250" cy="850900"/>
          </a:xfrm>
          <a:prstGeom prst="roundRect">
            <a:avLst>
              <a:gd name="adj" fmla="val 16667"/>
            </a:avLst>
          </a:prstGeom>
          <a:solidFill>
            <a:schemeClr val="tx2">
              <a:lumMod val="75000"/>
            </a:schemeClr>
          </a:solidFill>
          <a:ln w="9525">
            <a:noFill/>
            <a:round/>
            <a:headEnd/>
            <a:tailEnd/>
          </a:ln>
        </p:spPr>
        <p:txBody>
          <a:bodyPr wrap="none" anchor="ctr"/>
          <a:lstStyle/>
          <a:p>
            <a:pPr algn="ctr" eaLnBrk="0" hangingPunct="0"/>
            <a:r>
              <a:rPr lang="en-US" sz="4000" u="none">
                <a:solidFill>
                  <a:schemeClr val="bg1"/>
                </a:solidFill>
              </a:rPr>
              <a:t> </a:t>
            </a:r>
            <a:r>
              <a:rPr lang="en-US" sz="4000" b="1" u="none">
                <a:solidFill>
                  <a:schemeClr val="bg1"/>
                </a:solidFill>
              </a:rPr>
              <a:t>FRS</a:t>
            </a:r>
          </a:p>
          <a:p>
            <a:pPr algn="ctr" eaLnBrk="0" hangingPunct="0"/>
            <a:r>
              <a:rPr lang="en-US" sz="1800" b="1" u="none">
                <a:solidFill>
                  <a:schemeClr val="bg1"/>
                </a:solidFill>
              </a:rPr>
              <a:t>Enterprise Grade</a:t>
            </a:r>
            <a:endParaRPr lang="en-US" sz="1800" b="1" u="none" baseline="30000">
              <a:solidFill>
                <a:srgbClr val="FFFF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534988" y="239713"/>
            <a:ext cx="8228012" cy="754062"/>
          </a:xfrm>
        </p:spPr>
        <p:txBody>
          <a:bodyPr/>
          <a:lstStyle/>
          <a:p>
            <a:r>
              <a:rPr lang="en-US" smtClean="0"/>
              <a:t>What’s Smart?</a:t>
            </a:r>
          </a:p>
        </p:txBody>
      </p:sp>
      <p:sp>
        <p:nvSpPr>
          <p:cNvPr id="5" name="AutoShape 22"/>
          <p:cNvSpPr>
            <a:spLocks noChangeArrowheads="1"/>
          </p:cNvSpPr>
          <p:nvPr/>
        </p:nvSpPr>
        <p:spPr bwMode="auto">
          <a:xfrm>
            <a:off x="6915150" y="228600"/>
            <a:ext cx="2000250" cy="850900"/>
          </a:xfrm>
          <a:prstGeom prst="roundRect">
            <a:avLst>
              <a:gd name="adj" fmla="val 16667"/>
            </a:avLst>
          </a:prstGeom>
          <a:solidFill>
            <a:schemeClr val="tx2">
              <a:lumMod val="75000"/>
            </a:schemeClr>
          </a:solidFill>
          <a:ln w="9525">
            <a:noFill/>
            <a:round/>
            <a:headEnd/>
            <a:tailEnd/>
          </a:ln>
        </p:spPr>
        <p:txBody>
          <a:bodyPr wrap="none" anchor="ctr"/>
          <a:lstStyle/>
          <a:p>
            <a:pPr algn="ctr" eaLnBrk="0" hangingPunct="0"/>
            <a:r>
              <a:rPr lang="en-US" sz="4000" u="none">
                <a:solidFill>
                  <a:schemeClr val="bg1"/>
                </a:solidFill>
              </a:rPr>
              <a:t> </a:t>
            </a:r>
            <a:r>
              <a:rPr lang="en-US" sz="4000" b="1" u="none">
                <a:solidFill>
                  <a:schemeClr val="bg1"/>
                </a:solidFill>
              </a:rPr>
              <a:t>FRS</a:t>
            </a:r>
          </a:p>
          <a:p>
            <a:pPr algn="ctr" eaLnBrk="0" hangingPunct="0"/>
            <a:r>
              <a:rPr lang="en-US" sz="1800" b="1" u="none">
                <a:solidFill>
                  <a:schemeClr val="bg1"/>
                </a:solidFill>
              </a:rPr>
              <a:t>Enterprise Grade</a:t>
            </a:r>
            <a:endParaRPr lang="en-US" sz="1800" b="1" u="none" baseline="30000">
              <a:solidFill>
                <a:srgbClr val="FFFFFF"/>
              </a:solidFill>
            </a:endParaRPr>
          </a:p>
        </p:txBody>
      </p:sp>
      <p:graphicFrame>
        <p:nvGraphicFramePr>
          <p:cNvPr id="26678" name="Group 54"/>
          <p:cNvGraphicFramePr>
            <a:graphicFrameLocks noGrp="1"/>
          </p:cNvGraphicFramePr>
          <p:nvPr>
            <p:ph idx="1"/>
          </p:nvPr>
        </p:nvGraphicFramePr>
        <p:xfrm>
          <a:off x="571500" y="1257300"/>
          <a:ext cx="8331200" cy="5078413"/>
        </p:xfrm>
        <a:graphic>
          <a:graphicData uri="http://schemas.openxmlformats.org/drawingml/2006/table">
            <a:tbl>
              <a:tblPr/>
              <a:tblGrid>
                <a:gridCol w="4579938"/>
                <a:gridCol w="3751262"/>
              </a:tblGrid>
              <a:tr h="479425">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400" b="1" i="0" u="none" strike="noStrike" cap="none" normalizeH="0" baseline="0" dirty="0" smtClean="0">
                          <a:ln>
                            <a:noFill/>
                          </a:ln>
                          <a:solidFill>
                            <a:srgbClr val="FFFFFF"/>
                          </a:solidFill>
                          <a:effectLst/>
                          <a:latin typeface="Arial" charset="0"/>
                          <a:ea typeface="Osaka"/>
                          <a:cs typeface="Arial" charset="0"/>
                        </a:rPr>
                        <a:t>Feature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400" b="1" i="0" u="none" strike="noStrike" cap="none" normalizeH="0" baseline="0" smtClean="0">
                          <a:ln>
                            <a:noFill/>
                          </a:ln>
                          <a:solidFill>
                            <a:srgbClr val="FFFFFF"/>
                          </a:solidFill>
                          <a:effectLst/>
                          <a:latin typeface="Arial" charset="0"/>
                          <a:ea typeface="Osaka"/>
                          <a:cs typeface="Arial" charset="0"/>
                        </a:rPr>
                        <a:t>Benefit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tx2"/>
                    </a:solidFill>
                  </a:tcPr>
                </a:tc>
              </a:tr>
              <a:tr h="1009650">
                <a:tc>
                  <a:txBody>
                    <a:bodyPr/>
                    <a:lstStyle/>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None/>
                        <a:tabLst/>
                      </a:pPr>
                      <a:r>
                        <a:rPr kumimoji="0" lang="en-US" sz="1800" b="1" i="0" u="none" strike="noStrike" cap="none" normalizeH="0" baseline="0" dirty="0" smtClean="0">
                          <a:ln>
                            <a:noFill/>
                          </a:ln>
                          <a:solidFill>
                            <a:srgbClr val="003D78"/>
                          </a:solidFill>
                          <a:effectLst/>
                          <a:latin typeface="Arial" charset="0"/>
                          <a:ea typeface="Osaka"/>
                          <a:cs typeface="Arial" charset="0"/>
                        </a:rPr>
                        <a:t>Smart printing capabilities</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292929"/>
                          </a:solidFill>
                          <a:effectLst/>
                          <a:latin typeface="Arial" charset="0"/>
                          <a:ea typeface="Osaka"/>
                          <a:cs typeface="Arial" charset="0"/>
                        </a:rPr>
                        <a:t>Fingerprint programming language</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292929"/>
                          </a:solidFill>
                          <a:effectLst/>
                          <a:latin typeface="Arial" charset="0"/>
                          <a:ea typeface="Osaka"/>
                          <a:cs typeface="Arial" charset="0"/>
                        </a:rPr>
                        <a:t>19 years of field tested applications</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173038" marR="0" lvl="0" indent="-173038"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smtClean="0">
                          <a:ln>
                            <a:noFill/>
                          </a:ln>
                          <a:solidFill>
                            <a:schemeClr val="tx2"/>
                          </a:solidFill>
                          <a:effectLst/>
                          <a:latin typeface="Arial" charset="0"/>
                          <a:ea typeface="Osaka"/>
                          <a:cs typeface="Arial" charset="0"/>
                        </a:rPr>
                        <a:t>Simplified system</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smtClean="0">
                          <a:ln>
                            <a:noFill/>
                          </a:ln>
                          <a:solidFill>
                            <a:srgbClr val="292929"/>
                          </a:solidFill>
                          <a:effectLst/>
                          <a:latin typeface="Arial" charset="0"/>
                          <a:ea typeface="Osaka"/>
                          <a:cs typeface="Arial" charset="0"/>
                        </a:rPr>
                        <a:t>Eliminate PC expense</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smtClean="0">
                          <a:ln>
                            <a:noFill/>
                          </a:ln>
                          <a:solidFill>
                            <a:srgbClr val="292929"/>
                          </a:solidFill>
                          <a:effectLst/>
                          <a:latin typeface="Arial" charset="0"/>
                          <a:ea typeface="Osaka"/>
                          <a:cs typeface="Arial" charset="0"/>
                        </a:rPr>
                        <a:t>Lower application complexity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1416050">
                <a:tc>
                  <a:txBody>
                    <a:bodyPr/>
                    <a:lstStyle/>
                    <a:p>
                      <a:pPr marL="117475" marR="0" lvl="0" indent="-117475"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smtClean="0">
                        <a:ln>
                          <a:noFill/>
                        </a:ln>
                        <a:solidFill>
                          <a:srgbClr val="292929"/>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1165225">
                <a:tc>
                  <a:txBody>
                    <a:bodyPr/>
                    <a:lstStyle/>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smtClean="0">
                        <a:ln>
                          <a:noFill/>
                        </a:ln>
                        <a:solidFill>
                          <a:srgbClr val="292929"/>
                        </a:solidFill>
                        <a:effectLst/>
                        <a:latin typeface="Arial" charset="0"/>
                        <a:ea typeface="Osaka"/>
                        <a:cs typeface="Arial" charset="0"/>
                      </a:endParaRPr>
                    </a:p>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smtClean="0">
                        <a:ln>
                          <a:noFill/>
                        </a:ln>
                        <a:solidFill>
                          <a:srgbClr val="292929"/>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292929"/>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08063">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smtClean="0">
                        <a:ln>
                          <a:noFill/>
                        </a:ln>
                        <a:solidFill>
                          <a:srgbClr val="292929"/>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7" name="Text Box 93"/>
          <p:cNvSpPr txBox="1">
            <a:spLocks noChangeArrowheads="1"/>
          </p:cNvSpPr>
          <p:nvPr/>
        </p:nvSpPr>
        <p:spPr bwMode="auto">
          <a:xfrm>
            <a:off x="574675" y="2746375"/>
            <a:ext cx="4400550" cy="1190625"/>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D78"/>
                </a:solidFill>
              </a:rPr>
              <a:t>All-in-One printer command languages</a:t>
            </a:r>
          </a:p>
          <a:p>
            <a:pPr marL="173038" indent="-173038" defTabSz="952500" eaLnBrk="0" hangingPunct="0">
              <a:buClr>
                <a:schemeClr val="tx2"/>
              </a:buClr>
              <a:buFont typeface="Wingdings" pitchFamily="2" charset="2"/>
              <a:buChar char="§"/>
            </a:pPr>
            <a:r>
              <a:rPr lang="en-US" sz="1800" u="none">
                <a:solidFill>
                  <a:srgbClr val="292929"/>
                </a:solidFill>
              </a:rPr>
              <a:t>IPL, Fingerprint/DP, ZSim and ESC-P </a:t>
            </a:r>
          </a:p>
          <a:p>
            <a:pPr marL="173038" indent="-173038" defTabSz="952500" eaLnBrk="0" hangingPunct="0">
              <a:buClr>
                <a:schemeClr val="tx2"/>
              </a:buClr>
              <a:buFont typeface="Wingdings" pitchFamily="2" charset="2"/>
              <a:buNone/>
            </a:pPr>
            <a:r>
              <a:rPr lang="en-US" sz="1800" u="none">
                <a:solidFill>
                  <a:srgbClr val="292929"/>
                </a:solidFill>
              </a:rPr>
              <a:t>  in PB2x/3x/5x printers</a:t>
            </a:r>
          </a:p>
          <a:p>
            <a:pPr marL="173038" indent="-173038" defTabSz="952500" eaLnBrk="0" hangingPunct="0">
              <a:buClr>
                <a:schemeClr val="tx2"/>
              </a:buClr>
              <a:buFont typeface="Wingdings" pitchFamily="2" charset="2"/>
              <a:buChar char="§"/>
            </a:pPr>
            <a:r>
              <a:rPr lang="en-US" sz="1800" u="none">
                <a:solidFill>
                  <a:srgbClr val="292929"/>
                </a:solidFill>
              </a:rPr>
              <a:t>CSIM coming in Q3 2010</a:t>
            </a:r>
            <a:endParaRPr lang="en-US" sz="1800">
              <a:solidFill>
                <a:schemeClr val="bg2"/>
              </a:solidFill>
            </a:endParaRPr>
          </a:p>
        </p:txBody>
      </p:sp>
      <p:sp>
        <p:nvSpPr>
          <p:cNvPr id="9" name="Text Box 100"/>
          <p:cNvSpPr txBox="1">
            <a:spLocks noChangeArrowheads="1"/>
          </p:cNvSpPr>
          <p:nvPr/>
        </p:nvSpPr>
        <p:spPr bwMode="auto">
          <a:xfrm>
            <a:off x="5164365" y="3115128"/>
            <a:ext cx="2967479" cy="646331"/>
          </a:xfrm>
          <a:prstGeom prst="rect">
            <a:avLst/>
          </a:prstGeom>
          <a:noFill/>
          <a:ln w="9525" algn="ctr">
            <a:noFill/>
            <a:miter lim="800000"/>
            <a:headEnd/>
            <a:tailEnd/>
          </a:ln>
        </p:spPr>
        <p:txBody>
          <a:bodyPr wrap="none">
            <a:spAutoFit/>
          </a:bodyPr>
          <a:lstStyle/>
          <a:p>
            <a:pPr marL="173038" indent="-173038" defTabSz="952500" eaLnBrk="0" hangingPunct="0">
              <a:buFont typeface="Wingdings" pitchFamily="2" charset="2"/>
              <a:buChar char="§"/>
            </a:pPr>
            <a:r>
              <a:rPr lang="en-US" sz="1800" u="none" dirty="0" smtClean="0">
                <a:solidFill>
                  <a:srgbClr val="292929"/>
                </a:solidFill>
              </a:rPr>
              <a:t>Broader </a:t>
            </a:r>
            <a:r>
              <a:rPr lang="en-US" sz="1800" u="none" dirty="0">
                <a:solidFill>
                  <a:srgbClr val="292929"/>
                </a:solidFill>
              </a:rPr>
              <a:t>choice, </a:t>
            </a:r>
          </a:p>
          <a:p>
            <a:pPr marL="173038" indent="-173038" defTabSz="952500" eaLnBrk="0" hangingPunct="0">
              <a:buFont typeface="Wingdings" pitchFamily="2" charset="2"/>
              <a:buNone/>
            </a:pPr>
            <a:r>
              <a:rPr lang="en-US" sz="1800" u="none" dirty="0">
                <a:solidFill>
                  <a:srgbClr val="292929"/>
                </a:solidFill>
              </a:rPr>
              <a:t>   shorter integration time</a:t>
            </a:r>
          </a:p>
        </p:txBody>
      </p:sp>
      <p:sp>
        <p:nvSpPr>
          <p:cNvPr id="10" name="Text Box 94"/>
          <p:cNvSpPr txBox="1">
            <a:spLocks noChangeArrowheads="1"/>
          </p:cNvSpPr>
          <p:nvPr/>
        </p:nvSpPr>
        <p:spPr bwMode="auto">
          <a:xfrm>
            <a:off x="606425" y="4158342"/>
            <a:ext cx="4532331" cy="830997"/>
          </a:xfrm>
          <a:prstGeom prst="rect">
            <a:avLst/>
          </a:prstGeom>
          <a:noFill/>
          <a:ln w="9525" algn="ctr">
            <a:noFill/>
            <a:miter lim="800000"/>
            <a:headEnd/>
            <a:tailEnd/>
          </a:ln>
        </p:spPr>
        <p:txBody>
          <a:bodyPr wrap="none">
            <a:spAutoFit/>
          </a:bodyPr>
          <a:lstStyle/>
          <a:p>
            <a:pPr marL="173038" indent="-173038" defTabSz="952500" eaLnBrk="0" hangingPunct="0"/>
            <a:r>
              <a:rPr lang="en-US" sz="1600" b="1" u="none" dirty="0">
                <a:solidFill>
                  <a:srgbClr val="003D78"/>
                </a:solidFill>
              </a:rPr>
              <a:t>Bluetooth host</a:t>
            </a:r>
          </a:p>
          <a:p>
            <a:pPr marL="173038" indent="-173038" defTabSz="952500" eaLnBrk="0" hangingPunct="0">
              <a:buClr>
                <a:schemeClr val="tx2"/>
              </a:buClr>
              <a:buFont typeface="Wingdings" pitchFamily="2" charset="2"/>
              <a:buChar char="§"/>
            </a:pPr>
            <a:r>
              <a:rPr lang="en-US" sz="1600" u="none" dirty="0">
                <a:solidFill>
                  <a:srgbClr val="292929"/>
                </a:solidFill>
              </a:rPr>
              <a:t>Connect and control Bluetooth peripherals</a:t>
            </a:r>
          </a:p>
          <a:p>
            <a:pPr marL="173038" indent="-173038" defTabSz="952500" eaLnBrk="0" hangingPunct="0">
              <a:buClr>
                <a:schemeClr val="tx2"/>
              </a:buClr>
              <a:buFont typeface="Wingdings" pitchFamily="2" charset="2"/>
              <a:buNone/>
            </a:pPr>
            <a:r>
              <a:rPr lang="en-US" sz="1600" u="none" dirty="0">
                <a:solidFill>
                  <a:srgbClr val="292929"/>
                </a:solidFill>
              </a:rPr>
              <a:t>  such as bar code scanners</a:t>
            </a:r>
          </a:p>
        </p:txBody>
      </p:sp>
      <p:sp>
        <p:nvSpPr>
          <p:cNvPr id="11" name="Rectangle 101"/>
          <p:cNvSpPr>
            <a:spLocks noChangeArrowheads="1"/>
          </p:cNvSpPr>
          <p:nvPr/>
        </p:nvSpPr>
        <p:spPr bwMode="auto">
          <a:xfrm>
            <a:off x="5180013" y="4152900"/>
            <a:ext cx="3322637" cy="1190625"/>
          </a:xfrm>
          <a:prstGeom prst="rect">
            <a:avLst/>
          </a:prstGeom>
          <a:noFill/>
          <a:ln w="9525" algn="ctr">
            <a:noFill/>
            <a:miter lim="800000"/>
            <a:headEnd/>
            <a:tailEnd/>
          </a:ln>
        </p:spPr>
        <p:txBody>
          <a:bodyPr>
            <a:spAutoFit/>
          </a:bodyPr>
          <a:lstStyle/>
          <a:p>
            <a:pPr marL="173038" indent="-173038" defTabSz="952500" eaLnBrk="0" hangingPunct="0">
              <a:buClr>
                <a:schemeClr val="tx2"/>
              </a:buClr>
              <a:buFont typeface="Wingdings" pitchFamily="2" charset="2"/>
              <a:buNone/>
            </a:pPr>
            <a:r>
              <a:rPr lang="en-US" sz="1800" b="1" u="none">
                <a:solidFill>
                  <a:schemeClr val="tx2"/>
                </a:solidFill>
              </a:rPr>
              <a:t>Increased productivity</a:t>
            </a:r>
          </a:p>
          <a:p>
            <a:pPr marL="173038" indent="-173038" defTabSz="952500">
              <a:buClr>
                <a:schemeClr val="tx2"/>
              </a:buClr>
              <a:buFont typeface="Wingdings" pitchFamily="2" charset="2"/>
              <a:buChar char="§"/>
            </a:pPr>
            <a:r>
              <a:rPr lang="en-US" sz="1800" u="none"/>
              <a:t>Cost effective mobile scan-print- apply solutions</a:t>
            </a:r>
          </a:p>
          <a:p>
            <a:pPr marL="173038" indent="-173038" defTabSz="952500" eaLnBrk="0" hangingPunct="0">
              <a:buClr>
                <a:schemeClr val="tx2"/>
              </a:buClr>
              <a:buFont typeface="Wingdings" pitchFamily="2" charset="2"/>
              <a:buChar char="§"/>
            </a:pPr>
            <a:endParaRPr lang="en-US" sz="1800" u="none"/>
          </a:p>
        </p:txBody>
      </p:sp>
      <p:sp>
        <p:nvSpPr>
          <p:cNvPr id="13" name="Text Box 98"/>
          <p:cNvSpPr txBox="1">
            <a:spLocks noChangeArrowheads="1"/>
          </p:cNvSpPr>
          <p:nvPr/>
        </p:nvSpPr>
        <p:spPr bwMode="auto">
          <a:xfrm>
            <a:off x="592138" y="5357813"/>
            <a:ext cx="4565650" cy="339725"/>
          </a:xfrm>
          <a:prstGeom prst="rect">
            <a:avLst/>
          </a:prstGeom>
          <a:noFill/>
          <a:ln w="9525" algn="ctr">
            <a:noFill/>
            <a:miter lim="800000"/>
            <a:headEnd/>
            <a:tailEnd/>
          </a:ln>
        </p:spPr>
        <p:txBody>
          <a:bodyPr wrap="none">
            <a:spAutoFit/>
          </a:bodyPr>
          <a:lstStyle/>
          <a:p>
            <a:pPr defTabSz="952500" eaLnBrk="0" hangingPunct="0">
              <a:lnSpc>
                <a:spcPct val="90000"/>
              </a:lnSpc>
              <a:spcBef>
                <a:spcPct val="10000"/>
              </a:spcBef>
              <a:buClr>
                <a:srgbClr val="005DAB"/>
              </a:buClr>
              <a:buFont typeface="Wingdings" pitchFamily="2" charset="2"/>
              <a:buNone/>
            </a:pPr>
            <a:r>
              <a:rPr lang="en-US" sz="1800" b="1" u="none">
                <a:solidFill>
                  <a:srgbClr val="003D78"/>
                </a:solidFill>
              </a:rPr>
              <a:t>Network address labels on box &amp; printer</a:t>
            </a:r>
          </a:p>
        </p:txBody>
      </p:sp>
      <p:sp>
        <p:nvSpPr>
          <p:cNvPr id="2" name="Text Box 100"/>
          <p:cNvSpPr txBox="1">
            <a:spLocks noChangeArrowheads="1"/>
          </p:cNvSpPr>
          <p:nvPr/>
        </p:nvSpPr>
        <p:spPr bwMode="auto">
          <a:xfrm>
            <a:off x="5176838" y="5608638"/>
            <a:ext cx="3667125" cy="641350"/>
          </a:xfrm>
          <a:prstGeom prst="rect">
            <a:avLst/>
          </a:prstGeom>
          <a:noFill/>
          <a:ln w="9525" algn="ctr">
            <a:noFill/>
            <a:miter lim="800000"/>
            <a:headEnd/>
            <a:tailEnd/>
          </a:ln>
        </p:spPr>
        <p:txBody>
          <a:bodyPr>
            <a:spAutoFit/>
          </a:bodyPr>
          <a:lstStyle/>
          <a:p>
            <a:pPr marL="173038" indent="-173038" defTabSz="952500" eaLnBrk="0" hangingPunct="0">
              <a:buFont typeface="Wingdings" pitchFamily="2" charset="2"/>
              <a:buChar char="§"/>
            </a:pPr>
            <a:r>
              <a:rPr lang="en-US" sz="1800" u="none" dirty="0" smtClean="0">
                <a:solidFill>
                  <a:srgbClr val="292929"/>
                </a:solidFill>
              </a:rPr>
              <a:t>Easy </a:t>
            </a:r>
            <a:r>
              <a:rPr lang="en-US" sz="1800" u="none" dirty="0">
                <a:solidFill>
                  <a:srgbClr val="292929"/>
                </a:solidFill>
              </a:rPr>
              <a:t>scan-to-connect association of printer</a:t>
            </a:r>
          </a:p>
        </p:txBody>
      </p:sp>
      <p:sp>
        <p:nvSpPr>
          <p:cNvPr id="3" name="Text Box 98"/>
          <p:cNvSpPr txBox="1">
            <a:spLocks noChangeArrowheads="1"/>
          </p:cNvSpPr>
          <p:nvPr/>
        </p:nvSpPr>
        <p:spPr bwMode="auto">
          <a:xfrm>
            <a:off x="600075" y="5721350"/>
            <a:ext cx="4440238" cy="587375"/>
          </a:xfrm>
          <a:prstGeom prst="rect">
            <a:avLst/>
          </a:prstGeom>
          <a:noFill/>
          <a:ln w="9525" algn="ctr">
            <a:noFill/>
            <a:miter lim="800000"/>
            <a:headEnd/>
            <a:tailEnd/>
          </a:ln>
        </p:spPr>
        <p:txBody>
          <a:bodyPr>
            <a:spAutoFit/>
          </a:bodyPr>
          <a:lstStyle/>
          <a:p>
            <a:pPr marL="173038" indent="-173038" defTabSz="952500" eaLnBrk="0" hangingPunct="0">
              <a:lnSpc>
                <a:spcPct val="90000"/>
              </a:lnSpc>
              <a:spcBef>
                <a:spcPct val="10000"/>
              </a:spcBef>
              <a:buClr>
                <a:schemeClr val="tx2"/>
              </a:buClr>
              <a:buFont typeface="Wingdings" pitchFamily="2" charset="2"/>
              <a:buChar char="§"/>
            </a:pPr>
            <a:r>
              <a:rPr lang="en-US" sz="1800" u="none" dirty="0" smtClean="0">
                <a:solidFill>
                  <a:srgbClr val="292929"/>
                </a:solidFill>
              </a:rPr>
              <a:t>MAC address includes </a:t>
            </a:r>
            <a:r>
              <a:rPr lang="en-US" sz="1800" u="none" dirty="0">
                <a:solidFill>
                  <a:srgbClr val="292929"/>
                </a:solidFill>
              </a:rPr>
              <a:t>human readable and barcode</a:t>
            </a:r>
            <a:r>
              <a:rPr lang="en-US" sz="1800" b="1" u="none" dirty="0">
                <a:solidFill>
                  <a:srgbClr val="292929"/>
                </a:solidFill>
              </a:rPr>
              <a:t> </a:t>
            </a:r>
          </a:p>
        </p:txBody>
      </p:sp>
      <p:sp>
        <p:nvSpPr>
          <p:cNvPr id="26671" name="Line 47"/>
          <p:cNvSpPr>
            <a:spLocks noChangeShapeType="1"/>
          </p:cNvSpPr>
          <p:nvPr/>
        </p:nvSpPr>
        <p:spPr bwMode="auto">
          <a:xfrm>
            <a:off x="5138738" y="5324475"/>
            <a:ext cx="3757612" cy="0"/>
          </a:xfrm>
          <a:prstGeom prst="line">
            <a:avLst/>
          </a:prstGeom>
          <a:noFill/>
          <a:ln w="9525">
            <a:solidFill>
              <a:srgbClr val="003366"/>
            </a:solidFill>
            <a:round/>
            <a:headEnd/>
            <a:tailEnd/>
          </a:ln>
          <a:effec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3" grpId="0"/>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txBox="1">
            <a:spLocks noChangeArrowheads="1"/>
          </p:cNvSpPr>
          <p:nvPr/>
        </p:nvSpPr>
        <p:spPr bwMode="auto">
          <a:xfrm>
            <a:off x="5484813" y="1420813"/>
            <a:ext cx="3446462" cy="3605212"/>
          </a:xfrm>
          <a:prstGeom prst="rect">
            <a:avLst/>
          </a:prstGeom>
          <a:noFill/>
          <a:ln w="9525">
            <a:noFill/>
            <a:miter lim="800000"/>
            <a:headEnd/>
            <a:tailEnd/>
          </a:ln>
        </p:spPr>
        <p:txBody>
          <a:bodyPr/>
          <a:lstStyle/>
          <a:p>
            <a:pPr marL="112713" indent="-112713">
              <a:spcBef>
                <a:spcPct val="50000"/>
              </a:spcBef>
              <a:buClr>
                <a:schemeClr val="accent1"/>
              </a:buClr>
              <a:buSzPct val="60000"/>
              <a:buFont typeface="Wingdings" pitchFamily="2" charset="2"/>
              <a:buChar char="l"/>
              <a:defRPr/>
            </a:pPr>
            <a:r>
              <a:rPr lang="en-US" sz="2400" b="1" i="1" u="none" kern="0" dirty="0">
                <a:solidFill>
                  <a:schemeClr val="tx2"/>
                </a:solidFill>
                <a:latin typeface="+mn-lt"/>
                <a:ea typeface="+mn-ea"/>
                <a:cs typeface="Osaka"/>
              </a:rPr>
              <a:t>Programmable</a:t>
            </a:r>
            <a:endParaRPr lang="en-US" sz="2400" u="none" kern="0" dirty="0">
              <a:solidFill>
                <a:schemeClr val="tx2"/>
              </a:solidFill>
              <a:latin typeface="+mn-lt"/>
              <a:ea typeface="+mn-ea"/>
              <a:cs typeface="Osaka"/>
            </a:endParaRPr>
          </a:p>
          <a:p>
            <a:pPr marL="112713" indent="-112713">
              <a:spcBef>
                <a:spcPct val="50000"/>
              </a:spcBef>
              <a:buClr>
                <a:schemeClr val="accent1"/>
              </a:buClr>
              <a:buSzPct val="60000"/>
              <a:buFont typeface="Wingdings" pitchFamily="2" charset="2"/>
              <a:buChar char="l"/>
              <a:defRPr/>
            </a:pPr>
            <a:r>
              <a:rPr lang="en-US" sz="2400" b="1" i="1" u="none" kern="0" dirty="0">
                <a:solidFill>
                  <a:schemeClr val="tx2"/>
                </a:solidFill>
                <a:latin typeface="+mn-lt"/>
                <a:ea typeface="+mn-ea"/>
                <a:cs typeface="Osaka"/>
              </a:rPr>
              <a:t>Proven</a:t>
            </a:r>
            <a:endParaRPr lang="en-US" sz="2400" u="none" kern="0" dirty="0">
              <a:solidFill>
                <a:schemeClr val="tx2"/>
              </a:solidFill>
              <a:latin typeface="+mn-lt"/>
              <a:ea typeface="+mn-ea"/>
              <a:cs typeface="Osaka"/>
            </a:endParaRPr>
          </a:p>
          <a:p>
            <a:pPr marL="112713" indent="-112713">
              <a:spcBef>
                <a:spcPct val="50000"/>
              </a:spcBef>
              <a:buClr>
                <a:schemeClr val="accent1"/>
              </a:buClr>
              <a:buSzPct val="60000"/>
              <a:buFont typeface="Wingdings" pitchFamily="2" charset="2"/>
              <a:buChar char="l"/>
              <a:defRPr/>
            </a:pPr>
            <a:r>
              <a:rPr lang="en-US" sz="2400" b="1" i="1" u="none" kern="0" dirty="0">
                <a:solidFill>
                  <a:schemeClr val="tx2"/>
                </a:solidFill>
                <a:latin typeface="+mn-lt"/>
                <a:ea typeface="+mn-ea"/>
                <a:cs typeface="Osaka"/>
              </a:rPr>
              <a:t>Interactive</a:t>
            </a:r>
            <a:endParaRPr lang="en-US" sz="2400" u="none" kern="0" dirty="0">
              <a:solidFill>
                <a:schemeClr val="tx2"/>
              </a:solidFill>
              <a:latin typeface="+mn-lt"/>
              <a:ea typeface="+mn-ea"/>
              <a:cs typeface="Osaka"/>
            </a:endParaRPr>
          </a:p>
          <a:p>
            <a:pPr marL="112713" indent="-112713">
              <a:spcBef>
                <a:spcPct val="50000"/>
              </a:spcBef>
              <a:buClr>
                <a:schemeClr val="accent1"/>
              </a:buClr>
              <a:buSzPct val="60000"/>
              <a:buFont typeface="Wingdings" pitchFamily="2" charset="2"/>
              <a:buChar char="l"/>
              <a:defRPr/>
            </a:pPr>
            <a:r>
              <a:rPr lang="en-US" sz="2400" b="1" i="1" u="none" kern="0" dirty="0">
                <a:solidFill>
                  <a:schemeClr val="tx2"/>
                </a:solidFill>
                <a:latin typeface="+mn-lt"/>
                <a:ea typeface="+mn-ea"/>
                <a:cs typeface="Osaka"/>
              </a:rPr>
              <a:t>Stand-alone</a:t>
            </a:r>
            <a:endParaRPr lang="en-US" sz="2400" u="none" kern="0" dirty="0">
              <a:solidFill>
                <a:schemeClr val="tx2"/>
              </a:solidFill>
              <a:latin typeface="+mn-lt"/>
              <a:ea typeface="+mn-ea"/>
              <a:cs typeface="Osaka"/>
            </a:endParaRPr>
          </a:p>
          <a:p>
            <a:pPr marL="112713" indent="-112713">
              <a:spcBef>
                <a:spcPct val="50000"/>
              </a:spcBef>
              <a:buClr>
                <a:schemeClr val="accent1"/>
              </a:buClr>
              <a:buSzPct val="60000"/>
              <a:buFont typeface="Wingdings" pitchFamily="2" charset="2"/>
              <a:buChar char="l"/>
              <a:defRPr/>
            </a:pPr>
            <a:r>
              <a:rPr lang="en-US" sz="2400" b="1" i="1" u="none" kern="0" dirty="0">
                <a:solidFill>
                  <a:schemeClr val="tx2"/>
                </a:solidFill>
                <a:latin typeface="+mn-lt"/>
                <a:ea typeface="+mn-ea"/>
                <a:cs typeface="Osaka"/>
              </a:rPr>
              <a:t>Connected</a:t>
            </a:r>
            <a:endParaRPr lang="en-US" sz="2400" u="none" kern="0" dirty="0">
              <a:solidFill>
                <a:schemeClr val="tx2"/>
              </a:solidFill>
              <a:latin typeface="+mn-lt"/>
              <a:ea typeface="+mn-ea"/>
              <a:cs typeface="Osaka"/>
            </a:endParaRPr>
          </a:p>
          <a:p>
            <a:pPr marL="112713" indent="-112713">
              <a:spcBef>
                <a:spcPct val="50000"/>
              </a:spcBef>
              <a:buClr>
                <a:schemeClr val="accent1"/>
              </a:buClr>
              <a:buSzPct val="60000"/>
              <a:buFont typeface="Wingdings" pitchFamily="2" charset="2"/>
              <a:buChar char="l"/>
              <a:defRPr/>
            </a:pPr>
            <a:r>
              <a:rPr lang="en-US" sz="2400" b="1" i="1" u="none" kern="0" dirty="0">
                <a:solidFill>
                  <a:schemeClr val="tx2"/>
                </a:solidFill>
                <a:latin typeface="+mn-lt"/>
                <a:ea typeface="+mn-ea"/>
                <a:cs typeface="Osaka"/>
              </a:rPr>
              <a:t>Low </a:t>
            </a:r>
            <a:r>
              <a:rPr lang="en-US" sz="2400" b="1" i="1" u="none" kern="0" dirty="0" err="1">
                <a:solidFill>
                  <a:schemeClr val="tx2"/>
                </a:solidFill>
                <a:latin typeface="+mn-lt"/>
                <a:ea typeface="+mn-ea"/>
                <a:cs typeface="Osaka"/>
              </a:rPr>
              <a:t>TCO</a:t>
            </a:r>
            <a:r>
              <a:rPr lang="en-US" sz="2400" b="1" i="1" u="none" kern="0" dirty="0">
                <a:solidFill>
                  <a:schemeClr val="tx2"/>
                </a:solidFill>
                <a:latin typeface="+mn-lt"/>
                <a:ea typeface="+mn-ea"/>
                <a:cs typeface="Osaka"/>
              </a:rPr>
              <a:t> &amp; Quick </a:t>
            </a:r>
            <a:r>
              <a:rPr lang="en-US" sz="2400" b="1" i="1" u="none" kern="0" dirty="0" err="1">
                <a:solidFill>
                  <a:schemeClr val="tx2"/>
                </a:solidFill>
                <a:latin typeface="+mn-lt"/>
                <a:ea typeface="+mn-ea"/>
                <a:cs typeface="Osaka"/>
              </a:rPr>
              <a:t>ROI</a:t>
            </a:r>
            <a:endParaRPr lang="en-US" sz="2400" u="none" kern="0" dirty="0">
              <a:solidFill>
                <a:schemeClr val="tx2"/>
              </a:solidFill>
              <a:latin typeface="+mn-lt"/>
              <a:ea typeface="+mn-ea"/>
              <a:cs typeface="Osaka"/>
            </a:endParaRPr>
          </a:p>
        </p:txBody>
      </p:sp>
      <p:pic>
        <p:nvPicPr>
          <p:cNvPr id="22531" name="Picture 4" descr="SmartPrinter_PM4i"/>
          <p:cNvPicPr>
            <a:picLocks noChangeAspect="1" noChangeArrowheads="1"/>
          </p:cNvPicPr>
          <p:nvPr/>
        </p:nvPicPr>
        <p:blipFill>
          <a:blip r:embed="rId2" cstate="print"/>
          <a:srcRect/>
          <a:stretch>
            <a:fillRect/>
          </a:stretch>
        </p:blipFill>
        <p:spPr bwMode="auto">
          <a:xfrm>
            <a:off x="450850" y="1422400"/>
            <a:ext cx="4827588" cy="3444875"/>
          </a:xfrm>
          <a:prstGeom prst="rect">
            <a:avLst/>
          </a:prstGeom>
          <a:noFill/>
          <a:ln w="9525">
            <a:noFill/>
            <a:miter lim="800000"/>
            <a:headEnd/>
            <a:tailEnd/>
          </a:ln>
        </p:spPr>
      </p:pic>
      <p:sp>
        <p:nvSpPr>
          <p:cNvPr id="22532" name="Rectangle 14"/>
          <p:cNvSpPr>
            <a:spLocks noGrp="1" noChangeArrowheads="1"/>
          </p:cNvSpPr>
          <p:nvPr>
            <p:ph type="title"/>
          </p:nvPr>
        </p:nvSpPr>
        <p:spPr/>
        <p:txBody>
          <a:bodyPr/>
          <a:lstStyle/>
          <a:p>
            <a:pPr eaLnBrk="1" hangingPunct="1"/>
            <a:r>
              <a:rPr lang="en-US" sz="2800" dirty="0" smtClean="0"/>
              <a:t>Intermec Smart Printing</a:t>
            </a:r>
            <a:br>
              <a:rPr lang="en-US" sz="2800" dirty="0" smtClean="0"/>
            </a:br>
            <a:r>
              <a:rPr lang="en-US" sz="2000" b="0" dirty="0" smtClean="0">
                <a:solidFill>
                  <a:srgbClr val="005DAB"/>
                </a:solidFill>
              </a:rPr>
              <a:t>Label Printers with Computing Power</a:t>
            </a:r>
          </a:p>
        </p:txBody>
      </p:sp>
      <p:sp>
        <p:nvSpPr>
          <p:cNvPr id="22533" name="TextBox 5"/>
          <p:cNvSpPr txBox="1">
            <a:spLocks noChangeArrowheads="1"/>
          </p:cNvSpPr>
          <p:nvPr/>
        </p:nvSpPr>
        <p:spPr bwMode="auto">
          <a:xfrm>
            <a:off x="450850" y="4967288"/>
            <a:ext cx="6556375" cy="1200150"/>
          </a:xfrm>
          <a:prstGeom prst="rect">
            <a:avLst/>
          </a:prstGeom>
          <a:noFill/>
          <a:ln w="9525">
            <a:noFill/>
            <a:miter lim="800000"/>
            <a:headEnd/>
            <a:tailEnd/>
          </a:ln>
        </p:spPr>
        <p:txBody>
          <a:bodyPr wrap="none">
            <a:spAutoFit/>
          </a:bodyPr>
          <a:lstStyle/>
          <a:p>
            <a:pPr>
              <a:buFont typeface="Arial" pitchFamily="34" charset="0"/>
              <a:buChar char="•"/>
            </a:pPr>
            <a:r>
              <a:rPr lang="en-US" sz="2400" u="none">
                <a:solidFill>
                  <a:schemeClr val="tx2"/>
                </a:solidFill>
              </a:rPr>
              <a:t>Intermec does not charge for smart printing </a:t>
            </a:r>
          </a:p>
          <a:p>
            <a:pPr>
              <a:buFont typeface="Arial" pitchFamily="34" charset="0"/>
              <a:buChar char="•"/>
            </a:pPr>
            <a:r>
              <a:rPr lang="en-US" sz="2400" u="none">
                <a:solidFill>
                  <a:schemeClr val="tx2"/>
                </a:solidFill>
              </a:rPr>
              <a:t>Largest install base and partner community</a:t>
            </a:r>
          </a:p>
          <a:p>
            <a:pPr>
              <a:buFont typeface="Arial" pitchFamily="34" charset="0"/>
              <a:buChar char="•"/>
            </a:pPr>
            <a:r>
              <a:rPr lang="en-US" sz="2400" u="none">
                <a:solidFill>
                  <a:schemeClr val="tx2"/>
                </a:solidFill>
              </a:rPr>
              <a:t>Most advanced and integrated Smart Printing </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a:xfrm>
            <a:off x="382588" y="239713"/>
            <a:ext cx="8380412" cy="1466850"/>
          </a:xfrm>
        </p:spPr>
        <p:txBody>
          <a:bodyPr/>
          <a:lstStyle/>
          <a:p>
            <a:r>
              <a:rPr lang="en-US" sz="3600" dirty="0" smtClean="0"/>
              <a:t>The Best ‘Smart Printing’ on the Market</a:t>
            </a:r>
            <a:br>
              <a:rPr lang="en-US" sz="3600" dirty="0" smtClean="0"/>
            </a:br>
            <a:r>
              <a:rPr lang="en-US" sz="2800" b="0" i="1" dirty="0" smtClean="0">
                <a:solidFill>
                  <a:srgbClr val="005DAB"/>
                </a:solidFill>
              </a:rPr>
              <a:t>Adding value</a:t>
            </a:r>
            <a:r>
              <a:rPr lang="en-US" sz="2800" dirty="0" smtClean="0"/>
              <a:t/>
            </a:r>
            <a:br>
              <a:rPr lang="en-US" sz="2800" dirty="0" smtClean="0"/>
            </a:br>
            <a:r>
              <a:rPr lang="en-US" sz="3600" dirty="0" smtClean="0"/>
              <a:t> </a:t>
            </a:r>
          </a:p>
        </p:txBody>
      </p:sp>
      <p:sp>
        <p:nvSpPr>
          <p:cNvPr id="43014" name="Rectangle 6"/>
          <p:cNvSpPr>
            <a:spLocks noGrp="1" noChangeArrowheads="1"/>
          </p:cNvSpPr>
          <p:nvPr>
            <p:ph type="body" idx="1"/>
          </p:nvPr>
        </p:nvSpPr>
        <p:spPr>
          <a:xfrm>
            <a:off x="382588" y="1416050"/>
            <a:ext cx="8415337" cy="4177273"/>
          </a:xfrm>
        </p:spPr>
        <p:txBody>
          <a:bodyPr/>
          <a:lstStyle/>
          <a:p>
            <a:r>
              <a:rPr lang="en-US" sz="2800" b="1" dirty="0" smtClean="0"/>
              <a:t>Error-proof labeling</a:t>
            </a:r>
          </a:p>
          <a:p>
            <a:pPr lvl="1"/>
            <a:r>
              <a:rPr lang="en-US" sz="2400" dirty="0" smtClean="0"/>
              <a:t>Eliminate rework &amp; penalties</a:t>
            </a:r>
          </a:p>
          <a:p>
            <a:pPr lvl="1"/>
            <a:r>
              <a:rPr lang="en-US" sz="2400" dirty="0" smtClean="0"/>
              <a:t>Higher productivity</a:t>
            </a:r>
          </a:p>
          <a:p>
            <a:r>
              <a:rPr lang="en-US" sz="2800" b="1" dirty="0" smtClean="0"/>
              <a:t>Fast ROI, Low TCO</a:t>
            </a:r>
          </a:p>
          <a:p>
            <a:pPr lvl="1"/>
            <a:r>
              <a:rPr lang="en-US" sz="2400" dirty="0" smtClean="0"/>
              <a:t>Eliminate the pc</a:t>
            </a:r>
          </a:p>
          <a:p>
            <a:pPr lvl="1"/>
            <a:r>
              <a:rPr lang="en-US" sz="2400" dirty="0" smtClean="0"/>
              <a:t>Simpler, more reliable infrastructure</a:t>
            </a:r>
          </a:p>
          <a:p>
            <a:r>
              <a:rPr lang="en-US" sz="2800" b="1" dirty="0" smtClean="0"/>
              <a:t>Simple, intuitive applications</a:t>
            </a:r>
          </a:p>
          <a:p>
            <a:pPr lvl="1"/>
            <a:r>
              <a:rPr lang="en-US" sz="2400" dirty="0" smtClean="0"/>
              <a:t>Easy to train</a:t>
            </a:r>
          </a:p>
          <a:p>
            <a:pPr lvl="1"/>
            <a:r>
              <a:rPr lang="en-US" sz="2400" dirty="0" smtClean="0"/>
              <a:t>Stable</a:t>
            </a:r>
          </a:p>
          <a:p>
            <a:r>
              <a:rPr lang="en-US" b="1" dirty="0" smtClean="0"/>
              <a:t>Only Intermec offers “Smart” mobile printers </a:t>
            </a:r>
          </a:p>
          <a:p>
            <a:endParaRPr lang="en-US" sz="28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anim calcmode="lin" valueType="num">
                                      <p:cBhvr>
                                        <p:cTn id="7" dur="500" fill="hold"/>
                                        <p:tgtEl>
                                          <p:spTgt spid="4301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3014">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3014">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3014">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43014">
                                            <p:txEl>
                                              <p:pRg st="1" end="1"/>
                                            </p:txEl>
                                          </p:spTgt>
                                        </p:tgtEl>
                                        <p:attrNameLst>
                                          <p:attrName>style.visibility</p:attrName>
                                        </p:attrNameLst>
                                      </p:cBhvr>
                                      <p:to>
                                        <p:strVal val="visible"/>
                                      </p:to>
                                    </p:set>
                                    <p:anim calcmode="lin" valueType="num">
                                      <p:cBhvr>
                                        <p:cTn id="13" dur="500" fill="hold"/>
                                        <p:tgtEl>
                                          <p:spTgt spid="4301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3014">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43014">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43014">
                                            <p:txEl>
                                              <p:pRg st="1" end="1"/>
                                            </p:txEl>
                                          </p:spTgt>
                                        </p:tgtEl>
                                        <p:attrNameLst>
                                          <p:attrName>ppt_h</p:attrName>
                                        </p:attrNameLst>
                                      </p:cBhvr>
                                      <p:tavLst>
                                        <p:tav tm="0">
                                          <p:val>
                                            <p:fltVal val="0"/>
                                          </p:val>
                                        </p:tav>
                                        <p:tav tm="100000">
                                          <p:val>
                                            <p:strVal val="#ppt_h"/>
                                          </p:val>
                                        </p:tav>
                                      </p:tavLst>
                                    </p:anim>
                                  </p:childTnLst>
                                </p:cTn>
                              </p:par>
                              <p:par>
                                <p:cTn id="17" presetID="17" presetClass="entr" presetSubtype="1" fill="hold" grpId="0" nodeType="withEffect">
                                  <p:stCondLst>
                                    <p:cond delay="0"/>
                                  </p:stCondLst>
                                  <p:childTnLst>
                                    <p:set>
                                      <p:cBhvr>
                                        <p:cTn id="18" dur="1" fill="hold">
                                          <p:stCondLst>
                                            <p:cond delay="0"/>
                                          </p:stCondLst>
                                        </p:cTn>
                                        <p:tgtEl>
                                          <p:spTgt spid="43014">
                                            <p:txEl>
                                              <p:pRg st="2" end="2"/>
                                            </p:txEl>
                                          </p:spTgt>
                                        </p:tgtEl>
                                        <p:attrNameLst>
                                          <p:attrName>style.visibility</p:attrName>
                                        </p:attrNameLst>
                                      </p:cBhvr>
                                      <p:to>
                                        <p:strVal val="visible"/>
                                      </p:to>
                                    </p:set>
                                    <p:anim calcmode="lin" valueType="num">
                                      <p:cBhvr>
                                        <p:cTn id="19" dur="500" fill="hold"/>
                                        <p:tgtEl>
                                          <p:spTgt spid="43014">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43014">
                                            <p:txEl>
                                              <p:pRg st="2" end="2"/>
                                            </p:txEl>
                                          </p:spTgt>
                                        </p:tgtEl>
                                        <p:attrNameLst>
                                          <p:attrName>ppt_y</p:attrName>
                                        </p:attrNameLst>
                                      </p:cBhvr>
                                      <p:tavLst>
                                        <p:tav tm="0">
                                          <p:val>
                                            <p:strVal val="#ppt_y-#ppt_h/2"/>
                                          </p:val>
                                        </p:tav>
                                        <p:tav tm="100000">
                                          <p:val>
                                            <p:strVal val="#ppt_y"/>
                                          </p:val>
                                        </p:tav>
                                      </p:tavLst>
                                    </p:anim>
                                    <p:anim calcmode="lin" valueType="num">
                                      <p:cBhvr>
                                        <p:cTn id="21" dur="500" fill="hold"/>
                                        <p:tgtEl>
                                          <p:spTgt spid="43014">
                                            <p:txEl>
                                              <p:pRg st="2" end="2"/>
                                            </p:txEl>
                                          </p:spTgt>
                                        </p:tgtEl>
                                        <p:attrNameLst>
                                          <p:attrName>ppt_w</p:attrName>
                                        </p:attrNameLst>
                                      </p:cBhvr>
                                      <p:tavLst>
                                        <p:tav tm="0">
                                          <p:val>
                                            <p:strVal val="#ppt_w"/>
                                          </p:val>
                                        </p:tav>
                                        <p:tav tm="100000">
                                          <p:val>
                                            <p:strVal val="#ppt_w"/>
                                          </p:val>
                                        </p:tav>
                                      </p:tavLst>
                                    </p:anim>
                                    <p:anim calcmode="lin" valueType="num">
                                      <p:cBhvr>
                                        <p:cTn id="22" dur="500" fill="hold"/>
                                        <p:tgtEl>
                                          <p:spTgt spid="4301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 fill="hold" grpId="0" nodeType="clickEffect">
                                  <p:stCondLst>
                                    <p:cond delay="0"/>
                                  </p:stCondLst>
                                  <p:childTnLst>
                                    <p:set>
                                      <p:cBhvr>
                                        <p:cTn id="26" dur="1" fill="hold">
                                          <p:stCondLst>
                                            <p:cond delay="0"/>
                                          </p:stCondLst>
                                        </p:cTn>
                                        <p:tgtEl>
                                          <p:spTgt spid="43014">
                                            <p:txEl>
                                              <p:pRg st="3" end="3"/>
                                            </p:txEl>
                                          </p:spTgt>
                                        </p:tgtEl>
                                        <p:attrNameLst>
                                          <p:attrName>style.visibility</p:attrName>
                                        </p:attrNameLst>
                                      </p:cBhvr>
                                      <p:to>
                                        <p:strVal val="visible"/>
                                      </p:to>
                                    </p:set>
                                    <p:anim calcmode="lin" valueType="num">
                                      <p:cBhvr>
                                        <p:cTn id="27" dur="500" fill="hold"/>
                                        <p:tgtEl>
                                          <p:spTgt spid="430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014">
                                            <p:txEl>
                                              <p:pRg st="3" end="3"/>
                                            </p:txEl>
                                          </p:spTgt>
                                        </p:tgtEl>
                                        <p:attrNameLst>
                                          <p:attrName>ppt_y</p:attrName>
                                        </p:attrNameLst>
                                      </p:cBhvr>
                                      <p:tavLst>
                                        <p:tav tm="0">
                                          <p:val>
                                            <p:strVal val="#ppt_y-#ppt_h/2"/>
                                          </p:val>
                                        </p:tav>
                                        <p:tav tm="100000">
                                          <p:val>
                                            <p:strVal val="#ppt_y"/>
                                          </p:val>
                                        </p:tav>
                                      </p:tavLst>
                                    </p:anim>
                                    <p:anim calcmode="lin" valueType="num">
                                      <p:cBhvr>
                                        <p:cTn id="29" dur="500" fill="hold"/>
                                        <p:tgtEl>
                                          <p:spTgt spid="43014">
                                            <p:txEl>
                                              <p:pRg st="3" end="3"/>
                                            </p:txEl>
                                          </p:spTgt>
                                        </p:tgtEl>
                                        <p:attrNameLst>
                                          <p:attrName>ppt_w</p:attrName>
                                        </p:attrNameLst>
                                      </p:cBhvr>
                                      <p:tavLst>
                                        <p:tav tm="0">
                                          <p:val>
                                            <p:strVal val="#ppt_w"/>
                                          </p:val>
                                        </p:tav>
                                        <p:tav tm="100000">
                                          <p:val>
                                            <p:strVal val="#ppt_w"/>
                                          </p:val>
                                        </p:tav>
                                      </p:tavLst>
                                    </p:anim>
                                    <p:anim calcmode="lin" valueType="num">
                                      <p:cBhvr>
                                        <p:cTn id="30" dur="500" fill="hold"/>
                                        <p:tgtEl>
                                          <p:spTgt spid="43014">
                                            <p:txEl>
                                              <p:pRg st="3" end="3"/>
                                            </p:txEl>
                                          </p:spTgt>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43014">
                                            <p:txEl>
                                              <p:pRg st="4" end="4"/>
                                            </p:txEl>
                                          </p:spTgt>
                                        </p:tgtEl>
                                        <p:attrNameLst>
                                          <p:attrName>style.visibility</p:attrName>
                                        </p:attrNameLst>
                                      </p:cBhvr>
                                      <p:to>
                                        <p:strVal val="visible"/>
                                      </p:to>
                                    </p:set>
                                    <p:anim calcmode="lin" valueType="num">
                                      <p:cBhvr>
                                        <p:cTn id="33" dur="500" fill="hold"/>
                                        <p:tgtEl>
                                          <p:spTgt spid="43014">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43014">
                                            <p:txEl>
                                              <p:pRg st="4" end="4"/>
                                            </p:txEl>
                                          </p:spTgt>
                                        </p:tgtEl>
                                        <p:attrNameLst>
                                          <p:attrName>ppt_y</p:attrName>
                                        </p:attrNameLst>
                                      </p:cBhvr>
                                      <p:tavLst>
                                        <p:tav tm="0">
                                          <p:val>
                                            <p:strVal val="#ppt_y-#ppt_h/2"/>
                                          </p:val>
                                        </p:tav>
                                        <p:tav tm="100000">
                                          <p:val>
                                            <p:strVal val="#ppt_y"/>
                                          </p:val>
                                        </p:tav>
                                      </p:tavLst>
                                    </p:anim>
                                    <p:anim calcmode="lin" valueType="num">
                                      <p:cBhvr>
                                        <p:cTn id="35" dur="500" fill="hold"/>
                                        <p:tgtEl>
                                          <p:spTgt spid="43014">
                                            <p:txEl>
                                              <p:pRg st="4" end="4"/>
                                            </p:txEl>
                                          </p:spTgt>
                                        </p:tgtEl>
                                        <p:attrNameLst>
                                          <p:attrName>ppt_w</p:attrName>
                                        </p:attrNameLst>
                                      </p:cBhvr>
                                      <p:tavLst>
                                        <p:tav tm="0">
                                          <p:val>
                                            <p:strVal val="#ppt_w"/>
                                          </p:val>
                                        </p:tav>
                                        <p:tav tm="100000">
                                          <p:val>
                                            <p:strVal val="#ppt_w"/>
                                          </p:val>
                                        </p:tav>
                                      </p:tavLst>
                                    </p:anim>
                                    <p:anim calcmode="lin" valueType="num">
                                      <p:cBhvr>
                                        <p:cTn id="36" dur="500" fill="hold"/>
                                        <p:tgtEl>
                                          <p:spTgt spid="43014">
                                            <p:txEl>
                                              <p:pRg st="4" end="4"/>
                                            </p:txEl>
                                          </p:spTgt>
                                        </p:tgtEl>
                                        <p:attrNameLst>
                                          <p:attrName>ppt_h</p:attrName>
                                        </p:attrNameLst>
                                      </p:cBhvr>
                                      <p:tavLst>
                                        <p:tav tm="0">
                                          <p:val>
                                            <p:fltVal val="0"/>
                                          </p:val>
                                        </p:tav>
                                        <p:tav tm="100000">
                                          <p:val>
                                            <p:strVal val="#ppt_h"/>
                                          </p:val>
                                        </p:tav>
                                      </p:tavLst>
                                    </p:anim>
                                  </p:childTnLst>
                                </p:cTn>
                              </p:par>
                              <p:par>
                                <p:cTn id="37" presetID="17" presetClass="entr" presetSubtype="1" fill="hold" grpId="0" nodeType="withEffect">
                                  <p:stCondLst>
                                    <p:cond delay="0"/>
                                  </p:stCondLst>
                                  <p:childTnLst>
                                    <p:set>
                                      <p:cBhvr>
                                        <p:cTn id="38" dur="1" fill="hold">
                                          <p:stCondLst>
                                            <p:cond delay="0"/>
                                          </p:stCondLst>
                                        </p:cTn>
                                        <p:tgtEl>
                                          <p:spTgt spid="43014">
                                            <p:txEl>
                                              <p:pRg st="5" end="5"/>
                                            </p:txEl>
                                          </p:spTgt>
                                        </p:tgtEl>
                                        <p:attrNameLst>
                                          <p:attrName>style.visibility</p:attrName>
                                        </p:attrNameLst>
                                      </p:cBhvr>
                                      <p:to>
                                        <p:strVal val="visible"/>
                                      </p:to>
                                    </p:set>
                                    <p:anim calcmode="lin" valueType="num">
                                      <p:cBhvr>
                                        <p:cTn id="39" dur="500" fill="hold"/>
                                        <p:tgtEl>
                                          <p:spTgt spid="43014">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43014">
                                            <p:txEl>
                                              <p:pRg st="5" end="5"/>
                                            </p:txEl>
                                          </p:spTgt>
                                        </p:tgtEl>
                                        <p:attrNameLst>
                                          <p:attrName>ppt_y</p:attrName>
                                        </p:attrNameLst>
                                      </p:cBhvr>
                                      <p:tavLst>
                                        <p:tav tm="0">
                                          <p:val>
                                            <p:strVal val="#ppt_y-#ppt_h/2"/>
                                          </p:val>
                                        </p:tav>
                                        <p:tav tm="100000">
                                          <p:val>
                                            <p:strVal val="#ppt_y"/>
                                          </p:val>
                                        </p:tav>
                                      </p:tavLst>
                                    </p:anim>
                                    <p:anim calcmode="lin" valueType="num">
                                      <p:cBhvr>
                                        <p:cTn id="41" dur="500" fill="hold"/>
                                        <p:tgtEl>
                                          <p:spTgt spid="43014">
                                            <p:txEl>
                                              <p:pRg st="5" end="5"/>
                                            </p:txEl>
                                          </p:spTgt>
                                        </p:tgtEl>
                                        <p:attrNameLst>
                                          <p:attrName>ppt_w</p:attrName>
                                        </p:attrNameLst>
                                      </p:cBhvr>
                                      <p:tavLst>
                                        <p:tav tm="0">
                                          <p:val>
                                            <p:strVal val="#ppt_w"/>
                                          </p:val>
                                        </p:tav>
                                        <p:tav tm="100000">
                                          <p:val>
                                            <p:strVal val="#ppt_w"/>
                                          </p:val>
                                        </p:tav>
                                      </p:tavLst>
                                    </p:anim>
                                    <p:anim calcmode="lin" valueType="num">
                                      <p:cBhvr>
                                        <p:cTn id="42" dur="500" fill="hold"/>
                                        <p:tgtEl>
                                          <p:spTgt spid="4301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43014">
                                            <p:txEl>
                                              <p:pRg st="6" end="6"/>
                                            </p:txEl>
                                          </p:spTgt>
                                        </p:tgtEl>
                                        <p:attrNameLst>
                                          <p:attrName>style.visibility</p:attrName>
                                        </p:attrNameLst>
                                      </p:cBhvr>
                                      <p:to>
                                        <p:strVal val="visible"/>
                                      </p:to>
                                    </p:set>
                                    <p:anim calcmode="lin" valueType="num">
                                      <p:cBhvr>
                                        <p:cTn id="47" dur="500" fill="hold"/>
                                        <p:tgtEl>
                                          <p:spTgt spid="43014">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43014">
                                            <p:txEl>
                                              <p:pRg st="6" end="6"/>
                                            </p:txEl>
                                          </p:spTgt>
                                        </p:tgtEl>
                                        <p:attrNameLst>
                                          <p:attrName>ppt_y</p:attrName>
                                        </p:attrNameLst>
                                      </p:cBhvr>
                                      <p:tavLst>
                                        <p:tav tm="0">
                                          <p:val>
                                            <p:strVal val="#ppt_y-#ppt_h/2"/>
                                          </p:val>
                                        </p:tav>
                                        <p:tav tm="100000">
                                          <p:val>
                                            <p:strVal val="#ppt_y"/>
                                          </p:val>
                                        </p:tav>
                                      </p:tavLst>
                                    </p:anim>
                                    <p:anim calcmode="lin" valueType="num">
                                      <p:cBhvr>
                                        <p:cTn id="49" dur="500" fill="hold"/>
                                        <p:tgtEl>
                                          <p:spTgt spid="43014">
                                            <p:txEl>
                                              <p:pRg st="6" end="6"/>
                                            </p:txEl>
                                          </p:spTgt>
                                        </p:tgtEl>
                                        <p:attrNameLst>
                                          <p:attrName>ppt_w</p:attrName>
                                        </p:attrNameLst>
                                      </p:cBhvr>
                                      <p:tavLst>
                                        <p:tav tm="0">
                                          <p:val>
                                            <p:strVal val="#ppt_w"/>
                                          </p:val>
                                        </p:tav>
                                        <p:tav tm="100000">
                                          <p:val>
                                            <p:strVal val="#ppt_w"/>
                                          </p:val>
                                        </p:tav>
                                      </p:tavLst>
                                    </p:anim>
                                    <p:anim calcmode="lin" valueType="num">
                                      <p:cBhvr>
                                        <p:cTn id="50" dur="500" fill="hold"/>
                                        <p:tgtEl>
                                          <p:spTgt spid="43014">
                                            <p:txEl>
                                              <p:pRg st="6" end="6"/>
                                            </p:txEl>
                                          </p:spTgt>
                                        </p:tgtEl>
                                        <p:attrNameLst>
                                          <p:attrName>ppt_h</p:attrName>
                                        </p:attrNameLst>
                                      </p:cBhvr>
                                      <p:tavLst>
                                        <p:tav tm="0">
                                          <p:val>
                                            <p:fltVal val="0"/>
                                          </p:val>
                                        </p:tav>
                                        <p:tav tm="100000">
                                          <p:val>
                                            <p:strVal val="#ppt_h"/>
                                          </p:val>
                                        </p:tav>
                                      </p:tavLst>
                                    </p:anim>
                                  </p:childTnLst>
                                </p:cTn>
                              </p:par>
                              <p:par>
                                <p:cTn id="51" presetID="17" presetClass="entr" presetSubtype="1" fill="hold" grpId="0" nodeType="withEffect">
                                  <p:stCondLst>
                                    <p:cond delay="0"/>
                                  </p:stCondLst>
                                  <p:childTnLst>
                                    <p:set>
                                      <p:cBhvr>
                                        <p:cTn id="52" dur="1" fill="hold">
                                          <p:stCondLst>
                                            <p:cond delay="0"/>
                                          </p:stCondLst>
                                        </p:cTn>
                                        <p:tgtEl>
                                          <p:spTgt spid="43014">
                                            <p:txEl>
                                              <p:pRg st="7" end="7"/>
                                            </p:txEl>
                                          </p:spTgt>
                                        </p:tgtEl>
                                        <p:attrNameLst>
                                          <p:attrName>style.visibility</p:attrName>
                                        </p:attrNameLst>
                                      </p:cBhvr>
                                      <p:to>
                                        <p:strVal val="visible"/>
                                      </p:to>
                                    </p:set>
                                    <p:anim calcmode="lin" valueType="num">
                                      <p:cBhvr>
                                        <p:cTn id="53" dur="500" fill="hold"/>
                                        <p:tgtEl>
                                          <p:spTgt spid="43014">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43014">
                                            <p:txEl>
                                              <p:pRg st="7" end="7"/>
                                            </p:txEl>
                                          </p:spTgt>
                                        </p:tgtEl>
                                        <p:attrNameLst>
                                          <p:attrName>ppt_y</p:attrName>
                                        </p:attrNameLst>
                                      </p:cBhvr>
                                      <p:tavLst>
                                        <p:tav tm="0">
                                          <p:val>
                                            <p:strVal val="#ppt_y-#ppt_h/2"/>
                                          </p:val>
                                        </p:tav>
                                        <p:tav tm="100000">
                                          <p:val>
                                            <p:strVal val="#ppt_y"/>
                                          </p:val>
                                        </p:tav>
                                      </p:tavLst>
                                    </p:anim>
                                    <p:anim calcmode="lin" valueType="num">
                                      <p:cBhvr>
                                        <p:cTn id="55" dur="500" fill="hold"/>
                                        <p:tgtEl>
                                          <p:spTgt spid="43014">
                                            <p:txEl>
                                              <p:pRg st="7" end="7"/>
                                            </p:txEl>
                                          </p:spTgt>
                                        </p:tgtEl>
                                        <p:attrNameLst>
                                          <p:attrName>ppt_w</p:attrName>
                                        </p:attrNameLst>
                                      </p:cBhvr>
                                      <p:tavLst>
                                        <p:tav tm="0">
                                          <p:val>
                                            <p:strVal val="#ppt_w"/>
                                          </p:val>
                                        </p:tav>
                                        <p:tav tm="100000">
                                          <p:val>
                                            <p:strVal val="#ppt_w"/>
                                          </p:val>
                                        </p:tav>
                                      </p:tavLst>
                                    </p:anim>
                                    <p:anim calcmode="lin" valueType="num">
                                      <p:cBhvr>
                                        <p:cTn id="56" dur="500" fill="hold"/>
                                        <p:tgtEl>
                                          <p:spTgt spid="43014">
                                            <p:txEl>
                                              <p:pRg st="7" end="7"/>
                                            </p:txEl>
                                          </p:spTgt>
                                        </p:tgtEl>
                                        <p:attrNameLst>
                                          <p:attrName>ppt_h</p:attrName>
                                        </p:attrNameLst>
                                      </p:cBhvr>
                                      <p:tavLst>
                                        <p:tav tm="0">
                                          <p:val>
                                            <p:fltVal val="0"/>
                                          </p:val>
                                        </p:tav>
                                        <p:tav tm="100000">
                                          <p:val>
                                            <p:strVal val="#ppt_h"/>
                                          </p:val>
                                        </p:tav>
                                      </p:tavLst>
                                    </p:anim>
                                  </p:childTnLst>
                                </p:cTn>
                              </p:par>
                              <p:par>
                                <p:cTn id="57" presetID="17" presetClass="entr" presetSubtype="1" fill="hold" grpId="0" nodeType="withEffect">
                                  <p:stCondLst>
                                    <p:cond delay="0"/>
                                  </p:stCondLst>
                                  <p:childTnLst>
                                    <p:set>
                                      <p:cBhvr>
                                        <p:cTn id="58" dur="1" fill="hold">
                                          <p:stCondLst>
                                            <p:cond delay="0"/>
                                          </p:stCondLst>
                                        </p:cTn>
                                        <p:tgtEl>
                                          <p:spTgt spid="43014">
                                            <p:txEl>
                                              <p:pRg st="8" end="8"/>
                                            </p:txEl>
                                          </p:spTgt>
                                        </p:tgtEl>
                                        <p:attrNameLst>
                                          <p:attrName>style.visibility</p:attrName>
                                        </p:attrNameLst>
                                      </p:cBhvr>
                                      <p:to>
                                        <p:strVal val="visible"/>
                                      </p:to>
                                    </p:set>
                                    <p:anim calcmode="lin" valueType="num">
                                      <p:cBhvr>
                                        <p:cTn id="59" dur="500" fill="hold"/>
                                        <p:tgtEl>
                                          <p:spTgt spid="43014">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43014">
                                            <p:txEl>
                                              <p:pRg st="8" end="8"/>
                                            </p:txEl>
                                          </p:spTgt>
                                        </p:tgtEl>
                                        <p:attrNameLst>
                                          <p:attrName>ppt_y</p:attrName>
                                        </p:attrNameLst>
                                      </p:cBhvr>
                                      <p:tavLst>
                                        <p:tav tm="0">
                                          <p:val>
                                            <p:strVal val="#ppt_y-#ppt_h/2"/>
                                          </p:val>
                                        </p:tav>
                                        <p:tav tm="100000">
                                          <p:val>
                                            <p:strVal val="#ppt_y"/>
                                          </p:val>
                                        </p:tav>
                                      </p:tavLst>
                                    </p:anim>
                                    <p:anim calcmode="lin" valueType="num">
                                      <p:cBhvr>
                                        <p:cTn id="61" dur="500" fill="hold"/>
                                        <p:tgtEl>
                                          <p:spTgt spid="43014">
                                            <p:txEl>
                                              <p:pRg st="8" end="8"/>
                                            </p:txEl>
                                          </p:spTgt>
                                        </p:tgtEl>
                                        <p:attrNameLst>
                                          <p:attrName>ppt_w</p:attrName>
                                        </p:attrNameLst>
                                      </p:cBhvr>
                                      <p:tavLst>
                                        <p:tav tm="0">
                                          <p:val>
                                            <p:strVal val="#ppt_w"/>
                                          </p:val>
                                        </p:tav>
                                        <p:tav tm="100000">
                                          <p:val>
                                            <p:strVal val="#ppt_w"/>
                                          </p:val>
                                        </p:tav>
                                      </p:tavLst>
                                    </p:anim>
                                    <p:anim calcmode="lin" valueType="num">
                                      <p:cBhvr>
                                        <p:cTn id="62" dur="500" fill="hold"/>
                                        <p:tgtEl>
                                          <p:spTgt spid="43014">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 fill="hold" grpId="0" nodeType="clickEffect">
                                  <p:stCondLst>
                                    <p:cond delay="0"/>
                                  </p:stCondLst>
                                  <p:childTnLst>
                                    <p:set>
                                      <p:cBhvr>
                                        <p:cTn id="66" dur="1" fill="hold">
                                          <p:stCondLst>
                                            <p:cond delay="0"/>
                                          </p:stCondLst>
                                        </p:cTn>
                                        <p:tgtEl>
                                          <p:spTgt spid="43014">
                                            <p:txEl>
                                              <p:pRg st="9" end="9"/>
                                            </p:txEl>
                                          </p:spTgt>
                                        </p:tgtEl>
                                        <p:attrNameLst>
                                          <p:attrName>style.visibility</p:attrName>
                                        </p:attrNameLst>
                                      </p:cBhvr>
                                      <p:to>
                                        <p:strVal val="visible"/>
                                      </p:to>
                                    </p:set>
                                    <p:anim calcmode="lin" valueType="num">
                                      <p:cBhvr>
                                        <p:cTn id="67" dur="500" fill="hold"/>
                                        <p:tgtEl>
                                          <p:spTgt spid="43014">
                                            <p:txEl>
                                              <p:pRg st="9" end="9"/>
                                            </p:txEl>
                                          </p:spTgt>
                                        </p:tgtEl>
                                        <p:attrNameLst>
                                          <p:attrName>ppt_x</p:attrName>
                                        </p:attrNameLst>
                                      </p:cBhvr>
                                      <p:tavLst>
                                        <p:tav tm="0">
                                          <p:val>
                                            <p:strVal val="#ppt_x"/>
                                          </p:val>
                                        </p:tav>
                                        <p:tav tm="100000">
                                          <p:val>
                                            <p:strVal val="#ppt_x"/>
                                          </p:val>
                                        </p:tav>
                                      </p:tavLst>
                                    </p:anim>
                                    <p:anim calcmode="lin" valueType="num">
                                      <p:cBhvr>
                                        <p:cTn id="68" dur="500" fill="hold"/>
                                        <p:tgtEl>
                                          <p:spTgt spid="43014">
                                            <p:txEl>
                                              <p:pRg st="9" end="9"/>
                                            </p:txEl>
                                          </p:spTgt>
                                        </p:tgtEl>
                                        <p:attrNameLst>
                                          <p:attrName>ppt_y</p:attrName>
                                        </p:attrNameLst>
                                      </p:cBhvr>
                                      <p:tavLst>
                                        <p:tav tm="0">
                                          <p:val>
                                            <p:strVal val="#ppt_y-#ppt_h/2"/>
                                          </p:val>
                                        </p:tav>
                                        <p:tav tm="100000">
                                          <p:val>
                                            <p:strVal val="#ppt_y"/>
                                          </p:val>
                                        </p:tav>
                                      </p:tavLst>
                                    </p:anim>
                                    <p:anim calcmode="lin" valueType="num">
                                      <p:cBhvr>
                                        <p:cTn id="69" dur="500" fill="hold"/>
                                        <p:tgtEl>
                                          <p:spTgt spid="43014">
                                            <p:txEl>
                                              <p:pRg st="9" end="9"/>
                                            </p:txEl>
                                          </p:spTgt>
                                        </p:tgtEl>
                                        <p:attrNameLst>
                                          <p:attrName>ppt_w</p:attrName>
                                        </p:attrNameLst>
                                      </p:cBhvr>
                                      <p:tavLst>
                                        <p:tav tm="0">
                                          <p:val>
                                            <p:strVal val="#ppt_w"/>
                                          </p:val>
                                        </p:tav>
                                        <p:tav tm="100000">
                                          <p:val>
                                            <p:strVal val="#ppt_w"/>
                                          </p:val>
                                        </p:tav>
                                      </p:tavLst>
                                    </p:anim>
                                    <p:anim calcmode="lin" valueType="num">
                                      <p:cBhvr>
                                        <p:cTn id="70" dur="500" fill="hold"/>
                                        <p:tgtEl>
                                          <p:spTgt spid="43014">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110460" y="812800"/>
            <a:ext cx="2699657" cy="5646058"/>
          </a:xfrm>
          <a:prstGeom prst="roundRect">
            <a:avLst>
              <a:gd name="adj" fmla="val 12904"/>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185886" y="791026"/>
            <a:ext cx="2699657" cy="5646058"/>
          </a:xfrm>
          <a:prstGeom prst="roundRect">
            <a:avLst>
              <a:gd name="adj" fmla="val 1290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61257" y="812797"/>
            <a:ext cx="2699657" cy="5646058"/>
          </a:xfrm>
          <a:prstGeom prst="roundRect">
            <a:avLst>
              <a:gd name="adj" fmla="val 129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7175" name="Rectangle 7"/>
          <p:cNvSpPr>
            <a:spLocks noChangeArrowheads="1"/>
          </p:cNvSpPr>
          <p:nvPr/>
        </p:nvSpPr>
        <p:spPr bwMode="auto">
          <a:xfrm>
            <a:off x="296863" y="145824"/>
            <a:ext cx="8571365" cy="523220"/>
          </a:xfrm>
          <a:prstGeom prst="rect">
            <a:avLst/>
          </a:prstGeom>
          <a:noFill/>
          <a:ln w="9525">
            <a:noFill/>
            <a:miter lim="800000"/>
            <a:headEnd/>
            <a:tailEnd/>
          </a:ln>
        </p:spPr>
        <p:txBody>
          <a:bodyPr wrap="square">
            <a:spAutoFit/>
          </a:bodyPr>
          <a:lstStyle/>
          <a:p>
            <a:pPr>
              <a:defRPr/>
            </a:pPr>
            <a:r>
              <a:rPr lang="en-US" sz="2800" dirty="0" smtClean="0">
                <a:latin typeface="+mj-lt"/>
                <a:ea typeface="+mj-ea"/>
                <a:cs typeface="+mj-cs"/>
              </a:rPr>
              <a:t>Healthcare Target Customer Segments</a:t>
            </a:r>
            <a:endParaRPr lang="en-US" sz="2800" dirty="0">
              <a:latin typeface="+mj-lt"/>
              <a:ea typeface="+mj-ea"/>
              <a:cs typeface="+mj-cs"/>
            </a:endParaRPr>
          </a:p>
        </p:txBody>
      </p:sp>
      <p:sp>
        <p:nvSpPr>
          <p:cNvPr id="21" name="TextBox 20"/>
          <p:cNvSpPr txBox="1"/>
          <p:nvPr/>
        </p:nvSpPr>
        <p:spPr>
          <a:xfrm>
            <a:off x="232231" y="856347"/>
            <a:ext cx="2685140" cy="5293757"/>
          </a:xfrm>
          <a:prstGeom prst="rect">
            <a:avLst/>
          </a:prstGeom>
          <a:noFill/>
          <a:ln>
            <a:noFill/>
          </a:ln>
        </p:spPr>
        <p:txBody>
          <a:bodyPr wrap="square" rtlCol="0">
            <a:spAutoFit/>
          </a:bodyPr>
          <a:lstStyle/>
          <a:p>
            <a:pPr algn="ctr"/>
            <a:r>
              <a:rPr lang="en-US" sz="2400" dirty="0" smtClean="0"/>
              <a:t>General Medical and Surgical Hospitals            </a:t>
            </a:r>
            <a:r>
              <a:rPr lang="en-US" sz="2000" dirty="0" smtClean="0"/>
              <a:t>(SIC: 8062)</a:t>
            </a:r>
          </a:p>
          <a:p>
            <a:pPr algn="ctr"/>
            <a:endParaRPr lang="en-US" sz="2000" dirty="0" smtClean="0"/>
          </a:p>
          <a:p>
            <a:pPr algn="ctr">
              <a:buFont typeface="Arial" pitchFamily="34" charset="0"/>
              <a:buChar char="•"/>
            </a:pPr>
            <a:r>
              <a:rPr lang="en-US" b="0" dirty="0" smtClean="0"/>
              <a:t> Over 6,000 hospitals in the US*</a:t>
            </a:r>
          </a:p>
          <a:p>
            <a:pPr algn="ctr">
              <a:spcBef>
                <a:spcPts val="1200"/>
              </a:spcBef>
              <a:buFont typeface="Arial" pitchFamily="34" charset="0"/>
              <a:buChar char="•"/>
            </a:pPr>
            <a:r>
              <a:rPr lang="en-US" b="0" dirty="0" smtClean="0"/>
              <a:t> $642 Billion in annual revenues*</a:t>
            </a:r>
          </a:p>
          <a:p>
            <a:pPr algn="ctr">
              <a:spcBef>
                <a:spcPts val="1200"/>
              </a:spcBef>
              <a:buFont typeface="Arial" pitchFamily="34" charset="0"/>
              <a:buChar char="•"/>
            </a:pPr>
            <a:r>
              <a:rPr lang="en-US" b="0" dirty="0" smtClean="0"/>
              <a:t>  52% of hospitals have more than 100 beds*</a:t>
            </a:r>
          </a:p>
          <a:p>
            <a:pPr algn="ctr">
              <a:buFont typeface="Arial" pitchFamily="34" charset="0"/>
              <a:buChar char="•"/>
            </a:pPr>
            <a:endParaRPr lang="en-US" sz="2000" dirty="0" smtClean="0"/>
          </a:p>
          <a:p>
            <a:pPr algn="ctr"/>
            <a:r>
              <a:rPr lang="en-US" i="1" u="sng" dirty="0" smtClean="0"/>
              <a:t>Need:</a:t>
            </a:r>
            <a:r>
              <a:rPr lang="en-US" i="1" dirty="0" smtClean="0"/>
              <a:t> Provide higher quality and faster service at lower costs </a:t>
            </a:r>
          </a:p>
          <a:p>
            <a:pPr algn="ctr">
              <a:buFont typeface="Arial" pitchFamily="34" charset="0"/>
              <a:buChar char="•"/>
            </a:pPr>
            <a:endParaRPr lang="en-US" sz="2400" dirty="0"/>
          </a:p>
        </p:txBody>
      </p:sp>
      <p:sp>
        <p:nvSpPr>
          <p:cNvPr id="25" name="TextBox 24"/>
          <p:cNvSpPr txBox="1"/>
          <p:nvPr/>
        </p:nvSpPr>
        <p:spPr>
          <a:xfrm>
            <a:off x="3171372" y="834575"/>
            <a:ext cx="2685140" cy="5201424"/>
          </a:xfrm>
          <a:prstGeom prst="rect">
            <a:avLst/>
          </a:prstGeom>
          <a:noFill/>
          <a:ln>
            <a:noFill/>
          </a:ln>
        </p:spPr>
        <p:txBody>
          <a:bodyPr wrap="square" rtlCol="0">
            <a:spAutoFit/>
          </a:bodyPr>
          <a:lstStyle/>
          <a:p>
            <a:pPr algn="ctr"/>
            <a:r>
              <a:rPr lang="en-US" sz="2400" dirty="0" smtClean="0"/>
              <a:t>Medical Laboratories </a:t>
            </a:r>
            <a:r>
              <a:rPr lang="en-US" sz="2000" dirty="0" smtClean="0"/>
              <a:t>(SIC: 8071)</a:t>
            </a:r>
          </a:p>
          <a:p>
            <a:pPr algn="ctr"/>
            <a:endParaRPr lang="en-US" sz="2000" dirty="0" smtClean="0"/>
          </a:p>
          <a:p>
            <a:pPr algn="ctr">
              <a:buFont typeface="Arial" pitchFamily="34" charset="0"/>
              <a:buChar char="•"/>
            </a:pPr>
            <a:r>
              <a:rPr lang="en-US" sz="2000" dirty="0" smtClean="0"/>
              <a:t> </a:t>
            </a:r>
            <a:r>
              <a:rPr lang="en-US" b="0" dirty="0" smtClean="0"/>
              <a:t>170,000 medical labs in the US*</a:t>
            </a:r>
          </a:p>
          <a:p>
            <a:pPr algn="ctr">
              <a:spcBef>
                <a:spcPts val="1200"/>
              </a:spcBef>
              <a:buFont typeface="Arial" pitchFamily="34" charset="0"/>
              <a:buChar char="•"/>
            </a:pPr>
            <a:r>
              <a:rPr lang="en-US" b="0" dirty="0" smtClean="0"/>
              <a:t> $38 Billion in annual revenues*</a:t>
            </a:r>
          </a:p>
          <a:p>
            <a:pPr algn="ctr">
              <a:spcBef>
                <a:spcPts val="1200"/>
              </a:spcBef>
              <a:buFont typeface="Arial" pitchFamily="34" charset="0"/>
              <a:buChar char="•"/>
            </a:pPr>
            <a:r>
              <a:rPr lang="en-US" b="0" dirty="0" smtClean="0"/>
              <a:t> 58% of labs are in doctor’s offices*</a:t>
            </a:r>
            <a:endParaRPr lang="en-US" sz="2000" i="1" dirty="0" smtClean="0"/>
          </a:p>
          <a:p>
            <a:pPr algn="ctr"/>
            <a:endParaRPr lang="en-US" sz="2000" i="1" dirty="0" smtClean="0"/>
          </a:p>
          <a:p>
            <a:pPr algn="ctr"/>
            <a:r>
              <a:rPr lang="en-US" i="1" u="sng" dirty="0" smtClean="0"/>
              <a:t>Need:</a:t>
            </a:r>
            <a:r>
              <a:rPr lang="en-US" i="1" dirty="0" smtClean="0"/>
              <a:t> Move testing to the point of care for faster, more accurate diagnosis and treatment</a:t>
            </a:r>
            <a:endParaRPr lang="en-US" sz="2000" dirty="0"/>
          </a:p>
        </p:txBody>
      </p:sp>
      <p:sp>
        <p:nvSpPr>
          <p:cNvPr id="26" name="TextBox 25"/>
          <p:cNvSpPr txBox="1"/>
          <p:nvPr/>
        </p:nvSpPr>
        <p:spPr>
          <a:xfrm>
            <a:off x="6117770" y="863604"/>
            <a:ext cx="2685140" cy="5416868"/>
          </a:xfrm>
          <a:prstGeom prst="rect">
            <a:avLst/>
          </a:prstGeom>
          <a:noFill/>
          <a:ln>
            <a:noFill/>
          </a:ln>
        </p:spPr>
        <p:txBody>
          <a:bodyPr wrap="square" rtlCol="0">
            <a:spAutoFit/>
          </a:bodyPr>
          <a:lstStyle/>
          <a:p>
            <a:pPr algn="ctr"/>
            <a:r>
              <a:rPr lang="en-US" sz="2400" dirty="0" smtClean="0"/>
              <a:t>Offices &amp; Clinics of Medicine             </a:t>
            </a:r>
            <a:r>
              <a:rPr lang="en-US" sz="2000" dirty="0" smtClean="0"/>
              <a:t>(SIC: 8011)</a:t>
            </a:r>
          </a:p>
          <a:p>
            <a:pPr algn="ctr"/>
            <a:endParaRPr lang="en-US" sz="2000" dirty="0" smtClean="0"/>
          </a:p>
          <a:p>
            <a:pPr algn="ctr">
              <a:buFont typeface="Arial" pitchFamily="34" charset="0"/>
              <a:buChar char="•"/>
            </a:pPr>
            <a:r>
              <a:rPr lang="en-US" sz="2000" i="1" dirty="0" smtClean="0"/>
              <a:t> </a:t>
            </a:r>
            <a:r>
              <a:rPr lang="en-US" b="0" i="1" dirty="0" smtClean="0"/>
              <a:t>66,700 family &amp; general physicians in the US </a:t>
            </a:r>
            <a:r>
              <a:rPr lang="en-US" sz="900" b="0" i="1" dirty="0" smtClean="0"/>
              <a:t>(US Dept of labor)</a:t>
            </a:r>
            <a:endParaRPr lang="en-US" b="0" i="1" dirty="0" smtClean="0"/>
          </a:p>
          <a:p>
            <a:pPr algn="ctr">
              <a:spcBef>
                <a:spcPts val="600"/>
              </a:spcBef>
              <a:buFont typeface="Arial" pitchFamily="34" charset="0"/>
              <a:buChar char="•"/>
            </a:pPr>
            <a:r>
              <a:rPr lang="en-US" b="0" i="1" dirty="0" smtClean="0"/>
              <a:t> 23,000 licensed clinics in the US </a:t>
            </a:r>
            <a:r>
              <a:rPr lang="en-US" sz="900" b="0" i="1" dirty="0" smtClean="0"/>
              <a:t>(General </a:t>
            </a:r>
            <a:r>
              <a:rPr lang="en-US" sz="900" b="0" i="1" dirty="0" err="1" smtClean="0"/>
              <a:t>Actg</a:t>
            </a:r>
            <a:r>
              <a:rPr lang="en-US" sz="900" b="0" i="1" dirty="0" smtClean="0"/>
              <a:t> Office)</a:t>
            </a:r>
            <a:endParaRPr lang="en-US" b="0" i="1" dirty="0" smtClean="0"/>
          </a:p>
          <a:p>
            <a:pPr algn="ctr">
              <a:spcBef>
                <a:spcPts val="1200"/>
              </a:spcBef>
              <a:buFont typeface="Arial" pitchFamily="34" charset="0"/>
              <a:buChar char="•"/>
            </a:pPr>
            <a:r>
              <a:rPr lang="en-US" b="0" i="1" dirty="0" smtClean="0"/>
              <a:t> 20% of healthcare dollars go to administrative costs  </a:t>
            </a:r>
            <a:r>
              <a:rPr lang="en-US" sz="900" b="0" i="1" dirty="0" smtClean="0"/>
              <a:t>(</a:t>
            </a:r>
            <a:r>
              <a:rPr lang="en-US" sz="900" b="0" i="1" dirty="0" err="1" smtClean="0"/>
              <a:t>Lewin</a:t>
            </a:r>
            <a:r>
              <a:rPr lang="en-US" sz="900" b="0" i="1" dirty="0" smtClean="0"/>
              <a:t>-VHI consulting)</a:t>
            </a:r>
            <a:endParaRPr lang="en-US" sz="2000" i="1" dirty="0" smtClean="0"/>
          </a:p>
          <a:p>
            <a:pPr algn="ctr">
              <a:spcBef>
                <a:spcPts val="1200"/>
              </a:spcBef>
            </a:pPr>
            <a:r>
              <a:rPr lang="en-US" i="1" u="sng" dirty="0" smtClean="0"/>
              <a:t>Need:</a:t>
            </a:r>
            <a:r>
              <a:rPr lang="en-US" i="1" dirty="0" smtClean="0"/>
              <a:t> Automation delivering cost, claims and patient recording efficiencies</a:t>
            </a:r>
            <a:endParaRPr lang="en-US" sz="2000" dirty="0"/>
          </a:p>
        </p:txBody>
      </p:sp>
      <p:sp>
        <p:nvSpPr>
          <p:cNvPr id="30" name="Rectangle 29"/>
          <p:cNvSpPr/>
          <p:nvPr/>
        </p:nvSpPr>
        <p:spPr>
          <a:xfrm>
            <a:off x="214693" y="6488666"/>
            <a:ext cx="2454518" cy="276999"/>
          </a:xfrm>
          <a:prstGeom prst="rect">
            <a:avLst/>
          </a:prstGeom>
        </p:spPr>
        <p:txBody>
          <a:bodyPr wrap="none">
            <a:spAutoFit/>
          </a:bodyPr>
          <a:lstStyle/>
          <a:p>
            <a:r>
              <a:rPr lang="en-US" sz="1200" b="0" dirty="0" smtClean="0"/>
              <a:t>*(</a:t>
            </a:r>
            <a:r>
              <a:rPr lang="en-US" sz="1100" b="0" dirty="0" smtClean="0"/>
              <a:t>2002-2010 US Statistical Abstract</a:t>
            </a:r>
            <a:r>
              <a:rPr lang="en-US" sz="1200" b="0" dirty="0" smtClean="0"/>
              <a:t>)</a:t>
            </a:r>
            <a:endParaRPr lang="en-US" sz="1200"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Rectangle 11"/>
          <p:cNvGrpSpPr>
            <a:grpSpLocks/>
          </p:cNvGrpSpPr>
          <p:nvPr/>
        </p:nvGrpSpPr>
        <p:grpSpPr bwMode="auto">
          <a:xfrm rot="-5400000">
            <a:off x="-76200" y="-76200"/>
            <a:ext cx="7010400" cy="7010400"/>
            <a:chOff x="-4" y="-4"/>
            <a:chExt cx="5768" cy="3514"/>
          </a:xfrm>
        </p:grpSpPr>
        <p:pic>
          <p:nvPicPr>
            <p:cNvPr id="5129" name="Rectangle 11"/>
            <p:cNvPicPr>
              <a:picLocks noChangeArrowheads="1"/>
            </p:cNvPicPr>
            <p:nvPr/>
          </p:nvPicPr>
          <p:blipFill>
            <a:blip r:embed="rId3" cstate="print"/>
            <a:srcRect/>
            <a:stretch>
              <a:fillRect/>
            </a:stretch>
          </p:blipFill>
          <p:spPr bwMode="auto">
            <a:xfrm>
              <a:off x="-4" y="-4"/>
              <a:ext cx="5768" cy="3514"/>
            </a:xfrm>
            <a:prstGeom prst="rect">
              <a:avLst/>
            </a:prstGeom>
            <a:noFill/>
            <a:ln w="9525">
              <a:noFill/>
              <a:miter lim="800000"/>
              <a:headEnd/>
              <a:tailEnd/>
            </a:ln>
          </p:spPr>
        </p:pic>
        <p:sp>
          <p:nvSpPr>
            <p:cNvPr id="5130" name="Text Box 5"/>
            <p:cNvSpPr txBox="1">
              <a:spLocks noChangeArrowheads="1"/>
            </p:cNvSpPr>
            <p:nvPr/>
          </p:nvSpPr>
          <p:spPr bwMode="auto">
            <a:xfrm>
              <a:off x="0" y="0"/>
              <a:ext cx="5760" cy="3504"/>
            </a:xfrm>
            <a:prstGeom prst="rect">
              <a:avLst/>
            </a:prstGeom>
            <a:noFill/>
            <a:ln w="9525">
              <a:noFill/>
              <a:miter lim="800000"/>
              <a:headEnd/>
              <a:tailEnd/>
            </a:ln>
          </p:spPr>
          <p:txBody>
            <a:bodyPr vert="eaVert" wrap="none" anchor="ctr"/>
            <a:lstStyle/>
            <a:p>
              <a:endParaRPr lang="en-US" b="0">
                <a:solidFill>
                  <a:schemeClr val="bg1"/>
                </a:solidFill>
              </a:endParaRPr>
            </a:p>
          </p:txBody>
        </p:sp>
      </p:grpSp>
      <p:sp>
        <p:nvSpPr>
          <p:cNvPr id="5124"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pic>
        <p:nvPicPr>
          <p:cNvPr id="5125" name="Picture 6" descr="Intermec"/>
          <p:cNvPicPr>
            <a:picLocks noChangeAspect="1" noChangeArrowheads="1"/>
          </p:cNvPicPr>
          <p:nvPr/>
        </p:nvPicPr>
        <p:blipFill>
          <a:blip r:embed="rId4" cstate="print"/>
          <a:srcRect/>
          <a:stretch>
            <a:fillRect/>
          </a:stretch>
        </p:blipFill>
        <p:spPr bwMode="auto">
          <a:xfrm>
            <a:off x="7467600" y="6248400"/>
            <a:ext cx="1397000" cy="311150"/>
          </a:xfrm>
          <a:prstGeom prst="rect">
            <a:avLst/>
          </a:prstGeom>
          <a:noFill/>
          <a:ln w="9525">
            <a:noFill/>
            <a:miter lim="800000"/>
            <a:headEnd/>
            <a:tailEnd/>
          </a:ln>
        </p:spPr>
      </p:pic>
      <p:sp>
        <p:nvSpPr>
          <p:cNvPr id="7174" name="Rectangle 3"/>
          <p:cNvSpPr>
            <a:spLocks noChangeArrowheads="1"/>
          </p:cNvSpPr>
          <p:nvPr/>
        </p:nvSpPr>
        <p:spPr bwMode="auto">
          <a:xfrm>
            <a:off x="159654" y="2468997"/>
            <a:ext cx="3947889" cy="3133725"/>
          </a:xfrm>
          <a:prstGeom prst="rect">
            <a:avLst/>
          </a:prstGeom>
          <a:noFill/>
          <a:ln w="9525">
            <a:noFill/>
            <a:miter lim="800000"/>
            <a:headEnd/>
            <a:tailEnd/>
          </a:ln>
        </p:spPr>
        <p:txBody>
          <a:bodyPr/>
          <a:lstStyle/>
          <a:p>
            <a:pPr marL="457200" indent="-457200">
              <a:spcBef>
                <a:spcPts val="12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Calibri" pitchFamily="34" charset="0"/>
              </a:rPr>
              <a:t>Increasing Patient </a:t>
            </a:r>
            <a:r>
              <a:rPr lang="en-US" sz="2400" b="0" dirty="0" smtClean="0">
                <a:solidFill>
                  <a:schemeClr val="bg1"/>
                </a:solidFill>
                <a:effectLst>
                  <a:outerShdw blurRad="38100" dist="38100" dir="2700000" algn="tl">
                    <a:srgbClr val="000000">
                      <a:alpha val="43137"/>
                    </a:srgbClr>
                  </a:outerShdw>
                </a:effectLst>
                <a:latin typeface="Calibri" pitchFamily="34" charset="0"/>
              </a:rPr>
              <a:t>Safety &amp; Reducing </a:t>
            </a:r>
            <a:r>
              <a:rPr lang="en-US" sz="2400" b="0" dirty="0">
                <a:solidFill>
                  <a:schemeClr val="bg1"/>
                </a:solidFill>
                <a:effectLst>
                  <a:outerShdw blurRad="38100" dist="38100" dir="2700000" algn="tl">
                    <a:srgbClr val="000000">
                      <a:alpha val="43137"/>
                    </a:srgbClr>
                  </a:outerShdw>
                </a:effectLst>
                <a:latin typeface="Calibri" pitchFamily="34" charset="0"/>
              </a:rPr>
              <a:t>Errors</a:t>
            </a:r>
          </a:p>
          <a:p>
            <a:pPr marL="457200" indent="-457200">
              <a:spcBef>
                <a:spcPts val="12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Calibri" pitchFamily="34" charset="0"/>
              </a:rPr>
              <a:t>Meeting FDA and HIPAA Requirements</a:t>
            </a:r>
          </a:p>
          <a:p>
            <a:pPr marL="457200" indent="-457200">
              <a:spcBef>
                <a:spcPts val="12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Calibri" pitchFamily="34" charset="0"/>
              </a:rPr>
              <a:t>Providing More Services With Constrained Budgets</a:t>
            </a:r>
          </a:p>
          <a:p>
            <a:pPr marL="457200" indent="-457200">
              <a:spcBef>
                <a:spcPts val="12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Calibri" pitchFamily="34" charset="0"/>
              </a:rPr>
              <a:t>Improving Efficiencies</a:t>
            </a:r>
            <a:endParaRPr lang="en-US" sz="2400" b="0" dirty="0">
              <a:solidFill>
                <a:schemeClr val="bg1"/>
              </a:solidFill>
              <a:effectLst>
                <a:outerShdw blurRad="38100" dist="38100" dir="2700000" algn="tl">
                  <a:srgbClr val="000000">
                    <a:alpha val="43137"/>
                  </a:srgbClr>
                </a:outerShdw>
              </a:effectLst>
              <a:latin typeface="Calibri" pitchFamily="34" charset="0"/>
            </a:endParaRPr>
          </a:p>
        </p:txBody>
      </p:sp>
      <p:sp>
        <p:nvSpPr>
          <p:cNvPr id="7175" name="Rectangle 7"/>
          <p:cNvSpPr>
            <a:spLocks noChangeArrowheads="1"/>
          </p:cNvSpPr>
          <p:nvPr/>
        </p:nvSpPr>
        <p:spPr bwMode="auto">
          <a:xfrm>
            <a:off x="282349" y="290965"/>
            <a:ext cx="3520394" cy="1815882"/>
          </a:xfrm>
          <a:prstGeom prst="rect">
            <a:avLst/>
          </a:prstGeom>
          <a:noFill/>
          <a:ln w="9525">
            <a:noFill/>
            <a:miter lim="800000"/>
            <a:headEnd/>
            <a:tailEnd/>
          </a:ln>
        </p:spPr>
        <p:txBody>
          <a:bodyPr wrap="square">
            <a:spAutoFit/>
          </a:bodyPr>
          <a:lstStyle/>
          <a:p>
            <a:pPr>
              <a:defRPr/>
            </a:pPr>
            <a:r>
              <a:rPr lang="en-US" sz="2800" dirty="0" smtClean="0">
                <a:solidFill>
                  <a:schemeClr val="bg1"/>
                </a:solidFill>
                <a:effectLst>
                  <a:outerShdw blurRad="38100" dist="38100" dir="2700000" algn="tl">
                    <a:srgbClr val="000000">
                      <a:alpha val="43137"/>
                    </a:srgbClr>
                  </a:outerShdw>
                </a:effectLst>
                <a:latin typeface="Calibri" pitchFamily="34" charset="0"/>
              </a:rPr>
              <a:t>Healthcare Organizations are Under Unprecedented </a:t>
            </a:r>
            <a:r>
              <a:rPr lang="en-US" sz="2800" dirty="0">
                <a:solidFill>
                  <a:schemeClr val="bg1"/>
                </a:solidFill>
                <a:effectLst>
                  <a:outerShdw blurRad="38100" dist="38100" dir="2700000" algn="tl">
                    <a:srgbClr val="000000">
                      <a:alpha val="43137"/>
                    </a:srgbClr>
                  </a:outerShdw>
                </a:effectLst>
                <a:latin typeface="Calibri" pitchFamily="34" charset="0"/>
              </a:rPr>
              <a:t>Pressure…</a:t>
            </a:r>
          </a:p>
        </p:txBody>
      </p:sp>
      <p:sp>
        <p:nvSpPr>
          <p:cNvPr id="10" name="Rectangle 7"/>
          <p:cNvSpPr>
            <a:spLocks noChangeArrowheads="1"/>
          </p:cNvSpPr>
          <p:nvPr/>
        </p:nvSpPr>
        <p:spPr bwMode="auto">
          <a:xfrm>
            <a:off x="1234372" y="6186027"/>
            <a:ext cx="6095319" cy="523220"/>
          </a:xfrm>
          <a:prstGeom prst="rect">
            <a:avLst/>
          </a:prstGeom>
          <a:noFill/>
          <a:ln w="9525">
            <a:noFill/>
            <a:miter lim="800000"/>
            <a:headEnd/>
            <a:tailEnd/>
          </a:ln>
        </p:spPr>
        <p:txBody>
          <a:bodyPr wrap="square">
            <a:spAutoFit/>
          </a:bodyPr>
          <a:lstStyle/>
          <a:p>
            <a:pPr algn="ctr">
              <a:defRPr/>
            </a:pPr>
            <a:r>
              <a:rPr lang="en-US" sz="2800" dirty="0" smtClean="0">
                <a:solidFill>
                  <a:schemeClr val="bg1"/>
                </a:solidFill>
                <a:effectLst>
                  <a:outerShdw blurRad="38100" dist="38100" dir="2700000" algn="tl">
                    <a:srgbClr val="000000">
                      <a:alpha val="43137"/>
                    </a:srgbClr>
                  </a:outerShdw>
                </a:effectLst>
                <a:latin typeface="Calibri" pitchFamily="34" charset="0"/>
              </a:rPr>
              <a:t>…Intermec’s solutions can help</a:t>
            </a:r>
            <a:r>
              <a:rPr lang="en-US" sz="2800" dirty="0">
                <a:solidFill>
                  <a:schemeClr val="bg1"/>
                </a:solidFill>
                <a:effectLst>
                  <a:outerShdw blurRad="38100" dist="38100" dir="2700000" algn="tl">
                    <a:srgbClr val="000000">
                      <a:alpha val="43137"/>
                    </a:srgbClr>
                  </a:outerShdw>
                </a:effectLst>
                <a:latin typeface="Calibri" pitchFamily="34" charset="0"/>
              </a:rPr>
              <a:t>.</a:t>
            </a:r>
          </a:p>
        </p:txBody>
      </p:sp>
      <p:graphicFrame>
        <p:nvGraphicFramePr>
          <p:cNvPr id="11" name="Chart 10"/>
          <p:cNvGraphicFramePr/>
          <p:nvPr/>
        </p:nvGraphicFramePr>
        <p:xfrm>
          <a:off x="4136570" y="188685"/>
          <a:ext cx="4789714" cy="3033486"/>
        </p:xfrm>
        <a:graphic>
          <a:graphicData uri="http://schemas.openxmlformats.org/drawingml/2006/chart">
            <c:chart xmlns:c="http://schemas.openxmlformats.org/drawingml/2006/chart" xmlns:r="http://schemas.openxmlformats.org/officeDocument/2006/relationships" r:id="rId6"/>
          </a:graphicData>
        </a:graphic>
      </p:graphicFrame>
      <p:sp>
        <p:nvSpPr>
          <p:cNvPr id="28673" name="Rectangle 1"/>
          <p:cNvSpPr>
            <a:spLocks noChangeArrowheads="1"/>
          </p:cNvSpPr>
          <p:nvPr/>
        </p:nvSpPr>
        <p:spPr bwMode="auto">
          <a:xfrm>
            <a:off x="4238172" y="2830678"/>
            <a:ext cx="47171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Totals exceed 100% because labels could have multiple errors.</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Source: College of American Pathologists Q-Probe Study</a:t>
            </a:r>
            <a:endParaRPr kumimoji="0" lang="en-US" sz="2000" b="0" i="0" u="none" strike="noStrike" cap="none" normalizeH="0" baseline="0" dirty="0" smtClean="0">
              <a:ln>
                <a:noFill/>
              </a:ln>
              <a:solidFill>
                <a:schemeClr val="tx1"/>
              </a:solidFill>
              <a:effectLst/>
              <a:latin typeface="Arial" pitchFamily="34" charset="0"/>
            </a:endParaRPr>
          </a:p>
        </p:txBody>
      </p:sp>
      <p:graphicFrame>
        <p:nvGraphicFramePr>
          <p:cNvPr id="12" name="Chart 11"/>
          <p:cNvGraphicFramePr/>
          <p:nvPr/>
        </p:nvGraphicFramePr>
        <p:xfrm>
          <a:off x="4143828" y="3302001"/>
          <a:ext cx="4789714" cy="2866570"/>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
          <p:cNvSpPr>
            <a:spLocks noChangeArrowheads="1"/>
          </p:cNvSpPr>
          <p:nvPr/>
        </p:nvSpPr>
        <p:spPr bwMode="auto">
          <a:xfrm>
            <a:off x="4129316" y="5926146"/>
            <a:ext cx="4717142"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Source: College of American Pathologists Q-Probe Study</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Rectangle 11"/>
          <p:cNvGrpSpPr>
            <a:grpSpLocks/>
          </p:cNvGrpSpPr>
          <p:nvPr/>
        </p:nvGrpSpPr>
        <p:grpSpPr bwMode="auto">
          <a:xfrm rot="5400000">
            <a:off x="1538514" y="-732973"/>
            <a:ext cx="7010400" cy="8229601"/>
            <a:chOff x="-4" y="-4"/>
            <a:chExt cx="5768" cy="3514"/>
          </a:xfrm>
        </p:grpSpPr>
        <p:pic>
          <p:nvPicPr>
            <p:cNvPr id="14" name="Rectangle 11"/>
            <p:cNvPicPr>
              <a:picLocks noChangeArrowheads="1"/>
            </p:cNvPicPr>
            <p:nvPr/>
          </p:nvPicPr>
          <p:blipFill>
            <a:blip r:embed="rId3" cstate="print"/>
            <a:srcRect/>
            <a:stretch>
              <a:fillRect/>
            </a:stretch>
          </p:blipFill>
          <p:spPr bwMode="auto">
            <a:xfrm>
              <a:off x="-4" y="-4"/>
              <a:ext cx="5768" cy="3514"/>
            </a:xfrm>
            <a:prstGeom prst="rect">
              <a:avLst/>
            </a:prstGeom>
            <a:noFill/>
            <a:ln w="9525">
              <a:noFill/>
              <a:miter lim="800000"/>
              <a:headEnd/>
              <a:tailEnd/>
            </a:ln>
          </p:spPr>
        </p:pic>
        <p:sp>
          <p:nvSpPr>
            <p:cNvPr id="15" name="Text Box 5"/>
            <p:cNvSpPr txBox="1">
              <a:spLocks noChangeArrowheads="1"/>
            </p:cNvSpPr>
            <p:nvPr/>
          </p:nvSpPr>
          <p:spPr bwMode="auto">
            <a:xfrm>
              <a:off x="0" y="0"/>
              <a:ext cx="5760" cy="3504"/>
            </a:xfrm>
            <a:prstGeom prst="rect">
              <a:avLst/>
            </a:prstGeom>
            <a:noFill/>
            <a:ln w="9525">
              <a:noFill/>
              <a:miter lim="800000"/>
              <a:headEnd/>
              <a:tailEnd/>
            </a:ln>
          </p:spPr>
          <p:txBody>
            <a:bodyPr vert="eaVert" wrap="none" anchor="ctr"/>
            <a:lstStyle/>
            <a:p>
              <a:endParaRPr lang="en-US" b="0">
                <a:solidFill>
                  <a:schemeClr val="bg1"/>
                </a:solidFill>
              </a:endParaRPr>
            </a:p>
          </p:txBody>
        </p:sp>
      </p:grpSp>
      <p:pic>
        <p:nvPicPr>
          <p:cNvPr id="6146" name="Picture 6" descr="Intermec"/>
          <p:cNvPicPr>
            <a:picLocks noChangeAspect="1" noChangeArrowheads="1"/>
          </p:cNvPicPr>
          <p:nvPr/>
        </p:nvPicPr>
        <p:blipFill>
          <a:blip r:embed="rId4" cstate="print"/>
          <a:srcRect/>
          <a:stretch>
            <a:fillRect/>
          </a:stretch>
        </p:blipFill>
        <p:spPr bwMode="auto">
          <a:xfrm>
            <a:off x="7467600" y="6248400"/>
            <a:ext cx="1397000" cy="311150"/>
          </a:xfrm>
          <a:prstGeom prst="rect">
            <a:avLst/>
          </a:prstGeom>
          <a:noFill/>
          <a:ln w="9525">
            <a:noFill/>
            <a:miter lim="800000"/>
            <a:headEnd/>
            <a:tailEnd/>
          </a:ln>
        </p:spPr>
      </p:pic>
      <p:sp>
        <p:nvSpPr>
          <p:cNvPr id="6147"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6150" name="Rectangle 3"/>
          <p:cNvSpPr>
            <a:spLocks noChangeArrowheads="1"/>
          </p:cNvSpPr>
          <p:nvPr/>
        </p:nvSpPr>
        <p:spPr bwMode="auto">
          <a:xfrm>
            <a:off x="5210624" y="-261252"/>
            <a:ext cx="4005942" cy="3505200"/>
          </a:xfrm>
          <a:prstGeom prst="rect">
            <a:avLst/>
          </a:prstGeom>
          <a:noFill/>
          <a:ln w="9525">
            <a:noFill/>
            <a:miter lim="800000"/>
            <a:headEnd/>
            <a:tailEnd/>
          </a:ln>
        </p:spPr>
        <p:txBody>
          <a:bodyPr/>
          <a:lstStyle/>
          <a:p>
            <a:pPr marL="571500" indent="-571500" eaLnBrk="0" hangingPunct="0">
              <a:spcBef>
                <a:spcPts val="1800"/>
              </a:spcBef>
              <a:buSzPct val="200000"/>
              <a:defRPr/>
            </a:pPr>
            <a:endParaRPr lang="en-US" sz="1600" dirty="0">
              <a:latin typeface="Calibri" pitchFamily="34" charset="0"/>
            </a:endParaRPr>
          </a:p>
          <a:p>
            <a:pPr indent="-571500">
              <a:lnSpc>
                <a:spcPct val="90000"/>
              </a:lnSpc>
              <a:spcBef>
                <a:spcPts val="1800"/>
              </a:spcBef>
              <a:defRPr/>
            </a:pPr>
            <a:r>
              <a:rPr lang="en-US" sz="2800" dirty="0">
                <a:solidFill>
                  <a:schemeClr val="bg1"/>
                </a:solidFill>
                <a:effectLst>
                  <a:outerShdw blurRad="38100" dist="38100" dir="2700000" algn="tl">
                    <a:srgbClr val="000000">
                      <a:alpha val="43137"/>
                    </a:srgbClr>
                  </a:outerShdw>
                </a:effectLst>
                <a:latin typeface="Calibri" pitchFamily="34" charset="0"/>
              </a:rPr>
              <a:t>Intermec printers &amp; media </a:t>
            </a:r>
            <a:r>
              <a:rPr lang="en-US" sz="2800" dirty="0" smtClean="0">
                <a:solidFill>
                  <a:schemeClr val="bg1"/>
                </a:solidFill>
                <a:effectLst>
                  <a:outerShdw blurRad="38100" dist="38100" dir="2700000" algn="tl">
                    <a:srgbClr val="000000">
                      <a:alpha val="43137"/>
                    </a:srgbClr>
                  </a:outerShdw>
                </a:effectLst>
                <a:latin typeface="Calibri" pitchFamily="34" charset="0"/>
              </a:rPr>
              <a:t>can </a:t>
            </a:r>
            <a:r>
              <a:rPr lang="en-US" sz="2800" dirty="0">
                <a:solidFill>
                  <a:schemeClr val="bg1"/>
                </a:solidFill>
                <a:effectLst>
                  <a:outerShdw blurRad="38100" dist="38100" dir="2700000" algn="tl">
                    <a:srgbClr val="000000">
                      <a:alpha val="43137"/>
                    </a:srgbClr>
                  </a:outerShdw>
                </a:effectLst>
                <a:latin typeface="Calibri" pitchFamily="34" charset="0"/>
              </a:rPr>
              <a:t>help </a:t>
            </a:r>
            <a:r>
              <a:rPr lang="en-US" sz="2800" dirty="0" smtClean="0">
                <a:solidFill>
                  <a:schemeClr val="bg1"/>
                </a:solidFill>
                <a:effectLst>
                  <a:outerShdw blurRad="38100" dist="38100" dir="2700000" algn="tl">
                    <a:srgbClr val="000000">
                      <a:alpha val="43137"/>
                    </a:srgbClr>
                  </a:outerShdw>
                </a:effectLst>
                <a:latin typeface="Calibri" pitchFamily="34" charset="0"/>
              </a:rPr>
              <a:t>healthcare customers:</a:t>
            </a:r>
            <a:endParaRPr lang="en-US" sz="2800" dirty="0">
              <a:solidFill>
                <a:schemeClr val="bg1"/>
              </a:solidFill>
              <a:effectLst>
                <a:outerShdw blurRad="38100" dist="38100" dir="2700000" algn="tl">
                  <a:srgbClr val="000000">
                    <a:alpha val="43137"/>
                  </a:srgbClr>
                </a:outerShdw>
              </a:effectLst>
              <a:latin typeface="Calibri" pitchFamily="34" charset="0"/>
            </a:endParaRPr>
          </a:p>
          <a:p>
            <a:pPr marL="571500" indent="-571500">
              <a:lnSpc>
                <a:spcPct val="90000"/>
              </a:lnSpc>
              <a:spcBef>
                <a:spcPts val="18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Calibri" pitchFamily="34" charset="0"/>
              </a:rPr>
              <a:t>Confidently identify patients</a:t>
            </a:r>
          </a:p>
          <a:p>
            <a:pPr marL="571500" indent="-571500">
              <a:lnSpc>
                <a:spcPct val="90000"/>
              </a:lnSpc>
              <a:spcBef>
                <a:spcPts val="18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Calibri" pitchFamily="34" charset="0"/>
              </a:rPr>
              <a:t>Accurately bar code patient charts, medications &amp; records</a:t>
            </a:r>
          </a:p>
          <a:p>
            <a:pPr marL="571500" indent="-571500">
              <a:lnSpc>
                <a:spcPct val="90000"/>
              </a:lnSpc>
              <a:spcBef>
                <a:spcPts val="18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Calibri" pitchFamily="34" charset="0"/>
              </a:rPr>
              <a:t>Ensure correct specimen to patient relationships</a:t>
            </a:r>
          </a:p>
          <a:p>
            <a:pPr marL="571500" indent="-571500">
              <a:lnSpc>
                <a:spcPct val="90000"/>
              </a:lnSpc>
              <a:spcBef>
                <a:spcPts val="18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Calibri" pitchFamily="34" charset="0"/>
              </a:rPr>
              <a:t>Identify &amp; store specimens/samples, regardless of the environment</a:t>
            </a:r>
          </a:p>
          <a:p>
            <a:pPr marL="571500" indent="-571500">
              <a:lnSpc>
                <a:spcPct val="90000"/>
              </a:lnSpc>
              <a:spcBef>
                <a:spcPts val="1800"/>
              </a:spcBef>
              <a:defRPr/>
            </a:pPr>
            <a:r>
              <a:rPr lang="en-US" sz="2400" dirty="0" smtClean="0">
                <a:solidFill>
                  <a:schemeClr val="bg1"/>
                </a:solidFill>
                <a:effectLst>
                  <a:outerShdw blurRad="38100" dist="38100" dir="2700000" algn="tl">
                    <a:srgbClr val="000000">
                      <a:alpha val="43137"/>
                    </a:srgbClr>
                  </a:outerShdw>
                </a:effectLst>
                <a:latin typeface="Calibri" pitchFamily="34" charset="0"/>
              </a:rPr>
              <a:t>….and </a:t>
            </a:r>
            <a:r>
              <a:rPr lang="en-US" sz="2400" dirty="0">
                <a:solidFill>
                  <a:schemeClr val="bg1"/>
                </a:solidFill>
                <a:effectLst>
                  <a:outerShdw blurRad="38100" dist="38100" dir="2700000" algn="tl">
                    <a:srgbClr val="000000">
                      <a:alpha val="43137"/>
                    </a:srgbClr>
                  </a:outerShdw>
                </a:effectLst>
                <a:latin typeface="Calibri" pitchFamily="34" charset="0"/>
              </a:rPr>
              <a:t>more.</a:t>
            </a:r>
          </a:p>
        </p:txBody>
      </p:sp>
      <p:grpSp>
        <p:nvGrpSpPr>
          <p:cNvPr id="6149" name="Group 22"/>
          <p:cNvGrpSpPr>
            <a:grpSpLocks/>
          </p:cNvGrpSpPr>
          <p:nvPr/>
        </p:nvGrpSpPr>
        <p:grpSpPr bwMode="auto">
          <a:xfrm>
            <a:off x="276225" y="363538"/>
            <a:ext cx="4673600" cy="5819775"/>
            <a:chOff x="275775" y="362865"/>
            <a:chExt cx="4673597" cy="5820221"/>
          </a:xfrm>
        </p:grpSpPr>
        <p:sp>
          <p:nvSpPr>
            <p:cNvPr id="12" name="Freeform 11"/>
            <p:cNvSpPr/>
            <p:nvPr/>
          </p:nvSpPr>
          <p:spPr>
            <a:xfrm>
              <a:off x="275775" y="362865"/>
              <a:ext cx="4600572" cy="5820221"/>
            </a:xfrm>
            <a:custGeom>
              <a:avLst/>
              <a:gdLst>
                <a:gd name="connsiteX0" fmla="*/ 116114 w 4731657"/>
                <a:gd name="connsiteY0" fmla="*/ 14514 h 4049485"/>
                <a:gd name="connsiteX1" fmla="*/ 4717142 w 4731657"/>
                <a:gd name="connsiteY1" fmla="*/ 0 h 4049485"/>
                <a:gd name="connsiteX2" fmla="*/ 4731657 w 4731657"/>
                <a:gd name="connsiteY2" fmla="*/ 3991428 h 4049485"/>
                <a:gd name="connsiteX3" fmla="*/ 4426857 w 4731657"/>
                <a:gd name="connsiteY3" fmla="*/ 4049485 h 4049485"/>
                <a:gd name="connsiteX4" fmla="*/ 4296228 w 4731657"/>
                <a:gd name="connsiteY4" fmla="*/ 3976914 h 4049485"/>
                <a:gd name="connsiteX5" fmla="*/ 4194628 w 4731657"/>
                <a:gd name="connsiteY5" fmla="*/ 3947885 h 4049485"/>
                <a:gd name="connsiteX6" fmla="*/ 4064000 w 4731657"/>
                <a:gd name="connsiteY6" fmla="*/ 3962400 h 4049485"/>
                <a:gd name="connsiteX7" fmla="*/ 4020457 w 4731657"/>
                <a:gd name="connsiteY7" fmla="*/ 3976914 h 4049485"/>
                <a:gd name="connsiteX8" fmla="*/ 3759200 w 4731657"/>
                <a:gd name="connsiteY8" fmla="*/ 3962400 h 4049485"/>
                <a:gd name="connsiteX9" fmla="*/ 3715657 w 4731657"/>
                <a:gd name="connsiteY9" fmla="*/ 3933371 h 4049485"/>
                <a:gd name="connsiteX10" fmla="*/ 3628571 w 4731657"/>
                <a:gd name="connsiteY10" fmla="*/ 3904342 h 4049485"/>
                <a:gd name="connsiteX11" fmla="*/ 3512457 w 4731657"/>
                <a:gd name="connsiteY11" fmla="*/ 3933371 h 4049485"/>
                <a:gd name="connsiteX12" fmla="*/ 3439885 w 4731657"/>
                <a:gd name="connsiteY12" fmla="*/ 3976914 h 4049485"/>
                <a:gd name="connsiteX13" fmla="*/ 3120571 w 4731657"/>
                <a:gd name="connsiteY13" fmla="*/ 3962400 h 4049485"/>
                <a:gd name="connsiteX14" fmla="*/ 3077028 w 4731657"/>
                <a:gd name="connsiteY14" fmla="*/ 3947885 h 4049485"/>
                <a:gd name="connsiteX15" fmla="*/ 3033485 w 4731657"/>
                <a:gd name="connsiteY15" fmla="*/ 3918857 h 4049485"/>
                <a:gd name="connsiteX16" fmla="*/ 2931885 w 4731657"/>
                <a:gd name="connsiteY16" fmla="*/ 3875314 h 4049485"/>
                <a:gd name="connsiteX17" fmla="*/ 2801257 w 4731657"/>
                <a:gd name="connsiteY17" fmla="*/ 3860800 h 4049485"/>
                <a:gd name="connsiteX18" fmla="*/ 2452914 w 4731657"/>
                <a:gd name="connsiteY18" fmla="*/ 3846285 h 4049485"/>
                <a:gd name="connsiteX19" fmla="*/ 1988457 w 4731657"/>
                <a:gd name="connsiteY19" fmla="*/ 3831771 h 4049485"/>
                <a:gd name="connsiteX20" fmla="*/ 1944914 w 4731657"/>
                <a:gd name="connsiteY20" fmla="*/ 3788228 h 4049485"/>
                <a:gd name="connsiteX21" fmla="*/ 1857828 w 4731657"/>
                <a:gd name="connsiteY21" fmla="*/ 3715657 h 4049485"/>
                <a:gd name="connsiteX22" fmla="*/ 1828800 w 4731657"/>
                <a:gd name="connsiteY22" fmla="*/ 3672114 h 4049485"/>
                <a:gd name="connsiteX23" fmla="*/ 1756228 w 4731657"/>
                <a:gd name="connsiteY23" fmla="*/ 3628571 h 4049485"/>
                <a:gd name="connsiteX24" fmla="*/ 1712685 w 4731657"/>
                <a:gd name="connsiteY24" fmla="*/ 3599542 h 4049485"/>
                <a:gd name="connsiteX25" fmla="*/ 1553028 w 4731657"/>
                <a:gd name="connsiteY25" fmla="*/ 3614057 h 4049485"/>
                <a:gd name="connsiteX26" fmla="*/ 885371 w 4731657"/>
                <a:gd name="connsiteY26" fmla="*/ 3643085 h 4049485"/>
                <a:gd name="connsiteX27" fmla="*/ 841828 w 4731657"/>
                <a:gd name="connsiteY27" fmla="*/ 3686628 h 4049485"/>
                <a:gd name="connsiteX28" fmla="*/ 740228 w 4731657"/>
                <a:gd name="connsiteY28" fmla="*/ 3744685 h 4049485"/>
                <a:gd name="connsiteX29" fmla="*/ 696685 w 4731657"/>
                <a:gd name="connsiteY29" fmla="*/ 3759200 h 4049485"/>
                <a:gd name="connsiteX30" fmla="*/ 478971 w 4731657"/>
                <a:gd name="connsiteY30" fmla="*/ 3744685 h 4049485"/>
                <a:gd name="connsiteX31" fmla="*/ 406400 w 4731657"/>
                <a:gd name="connsiteY31" fmla="*/ 3730171 h 4049485"/>
                <a:gd name="connsiteX32" fmla="*/ 261257 w 4731657"/>
                <a:gd name="connsiteY32" fmla="*/ 3744685 h 4049485"/>
                <a:gd name="connsiteX33" fmla="*/ 217714 w 4731657"/>
                <a:gd name="connsiteY33" fmla="*/ 3759200 h 4049485"/>
                <a:gd name="connsiteX34" fmla="*/ 29028 w 4731657"/>
                <a:gd name="connsiteY34" fmla="*/ 3730171 h 4049485"/>
                <a:gd name="connsiteX35" fmla="*/ 0 w 4731657"/>
                <a:gd name="connsiteY35" fmla="*/ 0 h 4049485"/>
                <a:gd name="connsiteX36" fmla="*/ 217714 w 4731657"/>
                <a:gd name="connsiteY36" fmla="*/ 14514 h 4049485"/>
                <a:gd name="connsiteX37" fmla="*/ 217714 w 4731657"/>
                <a:gd name="connsiteY37" fmla="*/ 14514 h 4049485"/>
                <a:gd name="connsiteX38" fmla="*/ 275771 w 4731657"/>
                <a:gd name="connsiteY38" fmla="*/ 14514 h 404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31657" h="4049485">
                  <a:moveTo>
                    <a:pt x="116114" y="14514"/>
                  </a:moveTo>
                  <a:lnTo>
                    <a:pt x="4717142" y="0"/>
                  </a:lnTo>
                  <a:cubicBezTo>
                    <a:pt x="4721980" y="1330476"/>
                    <a:pt x="4726819" y="2660952"/>
                    <a:pt x="4731657" y="3991428"/>
                  </a:cubicBezTo>
                  <a:lnTo>
                    <a:pt x="4426857" y="4049485"/>
                  </a:lnTo>
                  <a:cubicBezTo>
                    <a:pt x="4383314" y="4025295"/>
                    <a:pt x="4340781" y="3999190"/>
                    <a:pt x="4296228" y="3976914"/>
                  </a:cubicBezTo>
                  <a:cubicBezTo>
                    <a:pt x="4275409" y="3966505"/>
                    <a:pt x="4213225" y="3952534"/>
                    <a:pt x="4194628" y="3947885"/>
                  </a:cubicBezTo>
                  <a:cubicBezTo>
                    <a:pt x="4151085" y="3952723"/>
                    <a:pt x="4107215" y="3955197"/>
                    <a:pt x="4064000" y="3962400"/>
                  </a:cubicBezTo>
                  <a:cubicBezTo>
                    <a:pt x="4048909" y="3964915"/>
                    <a:pt x="4035756" y="3976914"/>
                    <a:pt x="4020457" y="3976914"/>
                  </a:cubicBezTo>
                  <a:cubicBezTo>
                    <a:pt x="3933237" y="3976914"/>
                    <a:pt x="3846286" y="3967238"/>
                    <a:pt x="3759200" y="3962400"/>
                  </a:cubicBezTo>
                  <a:cubicBezTo>
                    <a:pt x="3744686" y="3952724"/>
                    <a:pt x="3731598" y="3940456"/>
                    <a:pt x="3715657" y="3933371"/>
                  </a:cubicBezTo>
                  <a:cubicBezTo>
                    <a:pt x="3687695" y="3920943"/>
                    <a:pt x="3628571" y="3904342"/>
                    <a:pt x="3628571" y="3904342"/>
                  </a:cubicBezTo>
                  <a:cubicBezTo>
                    <a:pt x="3589866" y="3914018"/>
                    <a:pt x="3549694" y="3919049"/>
                    <a:pt x="3512457" y="3933371"/>
                  </a:cubicBezTo>
                  <a:cubicBezTo>
                    <a:pt x="3486127" y="3943498"/>
                    <a:pt x="3468019" y="3974830"/>
                    <a:pt x="3439885" y="3976914"/>
                  </a:cubicBezTo>
                  <a:cubicBezTo>
                    <a:pt x="3333628" y="3984785"/>
                    <a:pt x="3227009" y="3967238"/>
                    <a:pt x="3120571" y="3962400"/>
                  </a:cubicBezTo>
                  <a:cubicBezTo>
                    <a:pt x="3106057" y="3957562"/>
                    <a:pt x="3090712" y="3954727"/>
                    <a:pt x="3077028" y="3947885"/>
                  </a:cubicBezTo>
                  <a:cubicBezTo>
                    <a:pt x="3061426" y="3940084"/>
                    <a:pt x="3048631" y="3927512"/>
                    <a:pt x="3033485" y="3918857"/>
                  </a:cubicBezTo>
                  <a:cubicBezTo>
                    <a:pt x="3011710" y="3906414"/>
                    <a:pt x="2960623" y="3880104"/>
                    <a:pt x="2931885" y="3875314"/>
                  </a:cubicBezTo>
                  <a:cubicBezTo>
                    <a:pt x="2888670" y="3868112"/>
                    <a:pt x="2844800" y="3865638"/>
                    <a:pt x="2801257" y="3860800"/>
                  </a:cubicBezTo>
                  <a:cubicBezTo>
                    <a:pt x="2631427" y="3804189"/>
                    <a:pt x="2744723" y="3830074"/>
                    <a:pt x="2452914" y="3846285"/>
                  </a:cubicBezTo>
                  <a:cubicBezTo>
                    <a:pt x="2298095" y="3841447"/>
                    <a:pt x="2142350" y="3849359"/>
                    <a:pt x="1988457" y="3831771"/>
                  </a:cubicBezTo>
                  <a:cubicBezTo>
                    <a:pt x="1968063" y="3829440"/>
                    <a:pt x="1960683" y="3801369"/>
                    <a:pt x="1944914" y="3788228"/>
                  </a:cubicBezTo>
                  <a:cubicBezTo>
                    <a:pt x="1882638" y="3736332"/>
                    <a:pt x="1915651" y="3785046"/>
                    <a:pt x="1857828" y="3715657"/>
                  </a:cubicBezTo>
                  <a:cubicBezTo>
                    <a:pt x="1846661" y="3702256"/>
                    <a:pt x="1842044" y="3683466"/>
                    <a:pt x="1828800" y="3672114"/>
                  </a:cubicBezTo>
                  <a:cubicBezTo>
                    <a:pt x="1807381" y="3653755"/>
                    <a:pt x="1780151" y="3643523"/>
                    <a:pt x="1756228" y="3628571"/>
                  </a:cubicBezTo>
                  <a:cubicBezTo>
                    <a:pt x="1741435" y="3619326"/>
                    <a:pt x="1727199" y="3609218"/>
                    <a:pt x="1712685" y="3599542"/>
                  </a:cubicBezTo>
                  <a:cubicBezTo>
                    <a:pt x="1659466" y="3604380"/>
                    <a:pt x="1606427" y="3612003"/>
                    <a:pt x="1553028" y="3614057"/>
                  </a:cubicBezTo>
                  <a:cubicBezTo>
                    <a:pt x="879290" y="3639970"/>
                    <a:pt x="1159222" y="3588315"/>
                    <a:pt x="885371" y="3643085"/>
                  </a:cubicBezTo>
                  <a:cubicBezTo>
                    <a:pt x="870857" y="3657599"/>
                    <a:pt x="857597" y="3673487"/>
                    <a:pt x="841828" y="3686628"/>
                  </a:cubicBezTo>
                  <a:cubicBezTo>
                    <a:pt x="816103" y="3708066"/>
                    <a:pt x="769459" y="3732157"/>
                    <a:pt x="740228" y="3744685"/>
                  </a:cubicBezTo>
                  <a:cubicBezTo>
                    <a:pt x="726166" y="3750712"/>
                    <a:pt x="711199" y="3754362"/>
                    <a:pt x="696685" y="3759200"/>
                  </a:cubicBezTo>
                  <a:cubicBezTo>
                    <a:pt x="624114" y="3754362"/>
                    <a:pt x="551342" y="3751922"/>
                    <a:pt x="478971" y="3744685"/>
                  </a:cubicBezTo>
                  <a:cubicBezTo>
                    <a:pt x="454424" y="3742230"/>
                    <a:pt x="431069" y="3730171"/>
                    <a:pt x="406400" y="3730171"/>
                  </a:cubicBezTo>
                  <a:cubicBezTo>
                    <a:pt x="357778" y="3730171"/>
                    <a:pt x="309638" y="3739847"/>
                    <a:pt x="261257" y="3744685"/>
                  </a:cubicBezTo>
                  <a:cubicBezTo>
                    <a:pt x="246743" y="3749523"/>
                    <a:pt x="233014" y="3759200"/>
                    <a:pt x="217714" y="3759200"/>
                  </a:cubicBezTo>
                  <a:cubicBezTo>
                    <a:pt x="78273" y="3759200"/>
                    <a:pt x="99580" y="3765446"/>
                    <a:pt x="29028" y="3730171"/>
                  </a:cubicBezTo>
                  <a:lnTo>
                    <a:pt x="0" y="0"/>
                  </a:lnTo>
                  <a:lnTo>
                    <a:pt x="217714" y="14514"/>
                  </a:lnTo>
                  <a:lnTo>
                    <a:pt x="217714" y="14514"/>
                  </a:lnTo>
                  <a:lnTo>
                    <a:pt x="275771" y="14514"/>
                  </a:lnTo>
                </a:path>
              </a:pathLst>
            </a:cu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51" name="Rectangle 9"/>
            <p:cNvSpPr>
              <a:spLocks noChangeArrowheads="1"/>
            </p:cNvSpPr>
            <p:nvPr/>
          </p:nvSpPr>
          <p:spPr bwMode="auto">
            <a:xfrm>
              <a:off x="428174" y="1360429"/>
              <a:ext cx="4376056" cy="3416320"/>
            </a:xfrm>
            <a:prstGeom prst="rect">
              <a:avLst/>
            </a:prstGeom>
            <a:noFill/>
            <a:ln w="9525">
              <a:noFill/>
              <a:miter lim="800000"/>
              <a:headEnd/>
              <a:tailEnd/>
            </a:ln>
          </p:spPr>
          <p:txBody>
            <a:bodyPr>
              <a:spAutoFit/>
            </a:bodyPr>
            <a:lstStyle/>
            <a:p>
              <a:pPr algn="ctr"/>
              <a:r>
                <a:rPr lang="en-US" sz="2400" b="0" dirty="0">
                  <a:latin typeface="Franklin Gothic Book" pitchFamily="34" charset="0"/>
                </a:rPr>
                <a:t>“Hospitals could eliminate 50 percent of their medication administration errors by scanning bar codes at the point of care to positively identify patients, the medication they are about to receive and match the information to a physician order.”</a:t>
              </a:r>
              <a:r>
                <a:rPr lang="en-US" sz="2400" b="0" baseline="30000" dirty="0" smtClean="0">
                  <a:latin typeface="Franklin Gothic Book" pitchFamily="34" charset="0"/>
                </a:rPr>
                <a:t>1</a:t>
              </a:r>
              <a:endParaRPr lang="en-US" sz="2400" b="0" dirty="0">
                <a:latin typeface="Franklin Gothic Book" pitchFamily="34" charset="0"/>
              </a:endParaRPr>
            </a:p>
          </p:txBody>
        </p:sp>
        <p:sp>
          <p:nvSpPr>
            <p:cNvPr id="6152" name="Rectangle 1"/>
            <p:cNvSpPr>
              <a:spLocks noChangeArrowheads="1"/>
            </p:cNvSpPr>
            <p:nvPr/>
          </p:nvSpPr>
          <p:spPr bwMode="auto">
            <a:xfrm>
              <a:off x="391884" y="4813012"/>
              <a:ext cx="4557488" cy="584775"/>
            </a:xfrm>
            <a:prstGeom prst="rect">
              <a:avLst/>
            </a:prstGeom>
            <a:noFill/>
            <a:ln w="9525">
              <a:noFill/>
              <a:miter lim="800000"/>
              <a:headEnd/>
              <a:tailEnd/>
            </a:ln>
          </p:spPr>
          <p:txBody>
            <a:bodyPr anchor="ctr">
              <a:spAutoFit/>
            </a:bodyPr>
            <a:lstStyle/>
            <a:p>
              <a:pPr eaLnBrk="0" hangingPunct="0"/>
              <a:r>
                <a:rPr lang="en-US" sz="800" baseline="30000" dirty="0">
                  <a:cs typeface="Times New Roman" pitchFamily="18" charset="0"/>
                </a:rPr>
                <a:t>1</a:t>
              </a:r>
              <a:r>
                <a:rPr lang="en-US" sz="800" dirty="0">
                  <a:cs typeface="Times New Roman" pitchFamily="18" charset="0"/>
                </a:rPr>
                <a:t>“Bar Code Label Requirements for Human Drug Products and Biological Products; Final Rule” Department of Health and Human Services, Food and Drug Administration. Federal Register Notice, February 26, 2004 (Volume 69, Number 38) Page 9120. Viewable online at: www.fda.gov/OHRMS/DOCKETS/98fr/04-4249.htm.</a:t>
              </a:r>
              <a:endParaRPr lang="en-US" dirty="0"/>
            </a:p>
          </p:txBody>
        </p:sp>
        <p:sp>
          <p:nvSpPr>
            <p:cNvPr id="6153" name="TextBox 13"/>
            <p:cNvSpPr txBox="1">
              <a:spLocks noChangeArrowheads="1"/>
            </p:cNvSpPr>
            <p:nvPr/>
          </p:nvSpPr>
          <p:spPr bwMode="auto">
            <a:xfrm>
              <a:off x="1901373" y="566057"/>
              <a:ext cx="2830286" cy="646331"/>
            </a:xfrm>
            <a:prstGeom prst="rect">
              <a:avLst/>
            </a:prstGeom>
            <a:noFill/>
            <a:ln w="9525">
              <a:noFill/>
              <a:miter lim="800000"/>
              <a:headEnd/>
              <a:tailEnd/>
            </a:ln>
          </p:spPr>
          <p:txBody>
            <a:bodyPr>
              <a:spAutoFit/>
            </a:bodyPr>
            <a:lstStyle/>
            <a:p>
              <a:pPr algn="ctr"/>
              <a:r>
                <a:rPr lang="en-US"/>
                <a:t>U.S. Food and Drug Administration</a:t>
              </a:r>
            </a:p>
          </p:txBody>
        </p:sp>
        <p:cxnSp>
          <p:nvCxnSpPr>
            <p:cNvPr id="18" name="Straight Connector 17"/>
            <p:cNvCxnSpPr/>
            <p:nvPr/>
          </p:nvCxnSpPr>
          <p:spPr>
            <a:xfrm>
              <a:off x="478975" y="1277335"/>
              <a:ext cx="42243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55" name="Picture 4"/>
            <p:cNvPicPr>
              <a:picLocks noChangeAspect="1" noChangeArrowheads="1"/>
            </p:cNvPicPr>
            <p:nvPr/>
          </p:nvPicPr>
          <p:blipFill>
            <a:blip r:embed="rId6" cstate="print"/>
            <a:srcRect/>
            <a:stretch>
              <a:fillRect/>
            </a:stretch>
          </p:blipFill>
          <p:spPr bwMode="auto">
            <a:xfrm>
              <a:off x="567648" y="553585"/>
              <a:ext cx="1419225" cy="619125"/>
            </a:xfrm>
            <a:prstGeom prst="rect">
              <a:avLst/>
            </a:prstGeom>
            <a:noFill/>
            <a:ln w="9525">
              <a:noFill/>
              <a:miter lim="800000"/>
              <a:headEnd/>
              <a:tailEnd/>
            </a:ln>
          </p:spPr>
        </p:pic>
      </p:gr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11"/>
          <p:cNvGrpSpPr>
            <a:grpSpLocks/>
          </p:cNvGrpSpPr>
          <p:nvPr/>
        </p:nvGrpSpPr>
        <p:grpSpPr bwMode="auto">
          <a:xfrm>
            <a:off x="0" y="-152400"/>
            <a:ext cx="9144000" cy="7010400"/>
            <a:chOff x="-4" y="-4"/>
            <a:chExt cx="5768" cy="3514"/>
          </a:xfrm>
        </p:grpSpPr>
        <p:pic>
          <p:nvPicPr>
            <p:cNvPr id="8" name="Rectangle 11"/>
            <p:cNvPicPr>
              <a:picLocks noChangeArrowheads="1"/>
            </p:cNvPicPr>
            <p:nvPr/>
          </p:nvPicPr>
          <p:blipFill>
            <a:blip r:embed="rId3" cstate="print"/>
            <a:srcRect/>
            <a:stretch>
              <a:fillRect/>
            </a:stretch>
          </p:blipFill>
          <p:spPr bwMode="auto">
            <a:xfrm>
              <a:off x="-4" y="-4"/>
              <a:ext cx="5768" cy="3514"/>
            </a:xfrm>
            <a:prstGeom prst="rect">
              <a:avLst/>
            </a:prstGeom>
            <a:noFill/>
            <a:ln w="9525">
              <a:noFill/>
              <a:miter lim="800000"/>
              <a:headEnd/>
              <a:tailEnd/>
            </a:ln>
          </p:spPr>
        </p:pic>
        <p:sp>
          <p:nvSpPr>
            <p:cNvPr id="9" name="Text Box 5"/>
            <p:cNvSpPr txBox="1">
              <a:spLocks noChangeArrowheads="1"/>
            </p:cNvSpPr>
            <p:nvPr/>
          </p:nvSpPr>
          <p:spPr bwMode="auto">
            <a:xfrm>
              <a:off x="0" y="0"/>
              <a:ext cx="5760" cy="3504"/>
            </a:xfrm>
            <a:prstGeom prst="rect">
              <a:avLst/>
            </a:prstGeom>
            <a:noFill/>
            <a:ln w="9525">
              <a:noFill/>
              <a:miter lim="800000"/>
              <a:headEnd/>
              <a:tailEnd/>
            </a:ln>
          </p:spPr>
          <p:txBody>
            <a:bodyPr vert="eaVert" wrap="none" anchor="ctr"/>
            <a:lstStyle/>
            <a:p>
              <a:endParaRPr lang="en-US" b="0">
                <a:solidFill>
                  <a:schemeClr val="bg1"/>
                </a:solidFill>
              </a:endParaRPr>
            </a:p>
          </p:txBody>
        </p:sp>
      </p:grpSp>
      <p:sp>
        <p:nvSpPr>
          <p:cNvPr id="16" name="Rounded Rectangle 15"/>
          <p:cNvSpPr/>
          <p:nvPr/>
        </p:nvSpPr>
        <p:spPr>
          <a:xfrm>
            <a:off x="290513" y="5109485"/>
            <a:ext cx="8520112" cy="9144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1" name="Picture 6" descr="Intermec"/>
          <p:cNvPicPr>
            <a:picLocks noChangeAspect="1" noChangeArrowheads="1"/>
          </p:cNvPicPr>
          <p:nvPr/>
        </p:nvPicPr>
        <p:blipFill>
          <a:blip r:embed="rId4" cstate="print"/>
          <a:srcRect/>
          <a:stretch>
            <a:fillRect/>
          </a:stretch>
        </p:blipFill>
        <p:spPr bwMode="auto">
          <a:xfrm>
            <a:off x="7467600" y="6248400"/>
            <a:ext cx="1397000" cy="311150"/>
          </a:xfrm>
          <a:prstGeom prst="rect">
            <a:avLst/>
          </a:prstGeom>
          <a:noFill/>
          <a:ln w="9525">
            <a:noFill/>
            <a:miter lim="800000"/>
            <a:headEnd/>
            <a:tailEnd/>
          </a:ln>
        </p:spPr>
      </p:pic>
      <p:sp>
        <p:nvSpPr>
          <p:cNvPr id="7172"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6150" name="Rectangle 3"/>
          <p:cNvSpPr>
            <a:spLocks noChangeArrowheads="1"/>
          </p:cNvSpPr>
          <p:nvPr/>
        </p:nvSpPr>
        <p:spPr bwMode="auto">
          <a:xfrm>
            <a:off x="159205" y="-29714"/>
            <a:ext cx="8912225" cy="6316214"/>
          </a:xfrm>
          <a:prstGeom prst="rect">
            <a:avLst/>
          </a:prstGeom>
          <a:noFill/>
          <a:ln w="9525">
            <a:noFill/>
            <a:miter lim="800000"/>
            <a:headEnd/>
            <a:tailEnd/>
          </a:ln>
        </p:spPr>
        <p:txBody>
          <a:bodyPr/>
          <a:lstStyle/>
          <a:p>
            <a:pPr marL="571500" indent="-571500" eaLnBrk="0" hangingPunct="0">
              <a:spcBef>
                <a:spcPts val="1800"/>
              </a:spcBef>
              <a:buSzPct val="200000"/>
              <a:defRPr/>
            </a:pPr>
            <a:endParaRPr lang="en-US" sz="1600" dirty="0">
              <a:effectLst>
                <a:outerShdw blurRad="38100" dist="38100" dir="2700000" algn="tl">
                  <a:srgbClr val="000000">
                    <a:alpha val="43137"/>
                  </a:srgbClr>
                </a:outerShdw>
              </a:effectLst>
              <a:latin typeface="Calibri" pitchFamily="34" charset="0"/>
            </a:endParaRPr>
          </a:p>
          <a:p>
            <a:pPr indent="-571500" algn="ctr">
              <a:lnSpc>
                <a:spcPct val="90000"/>
              </a:lnSpc>
              <a:spcBef>
                <a:spcPts val="1800"/>
              </a:spcBef>
              <a:defRPr/>
            </a:pPr>
            <a:r>
              <a:rPr lang="en-US" sz="2800" dirty="0">
                <a:solidFill>
                  <a:schemeClr val="bg1"/>
                </a:solidFill>
                <a:effectLst>
                  <a:outerShdw blurRad="38100" dist="38100" dir="2700000" algn="tl">
                    <a:srgbClr val="000000">
                      <a:alpha val="43137"/>
                    </a:srgbClr>
                  </a:outerShdw>
                </a:effectLst>
                <a:latin typeface="Calibri" pitchFamily="34" charset="0"/>
              </a:rPr>
              <a:t>Intermec Printers: The Smart Choice for Healthcare</a:t>
            </a:r>
          </a:p>
          <a:p>
            <a:pPr marL="571500" indent="-571500">
              <a:lnSpc>
                <a:spcPct val="90000"/>
              </a:lnSpc>
              <a:spcBef>
                <a:spcPts val="24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mj-lt"/>
              </a:rPr>
              <a:t>Complete Compelling Product Solutions Designed for Healthcare </a:t>
            </a:r>
            <a:endParaRPr lang="en-US" sz="2400" b="0" dirty="0">
              <a:solidFill>
                <a:schemeClr val="bg1"/>
              </a:solidFill>
              <a:effectLst>
                <a:outerShdw blurRad="38100" dist="38100" dir="2700000" algn="tl">
                  <a:srgbClr val="000000">
                    <a:alpha val="43137"/>
                  </a:srgbClr>
                </a:outerShdw>
              </a:effectLst>
              <a:latin typeface="+mj-lt"/>
            </a:endParaRPr>
          </a:p>
          <a:p>
            <a:pPr marL="571500" indent="-571500">
              <a:lnSpc>
                <a:spcPct val="90000"/>
              </a:lnSpc>
              <a:spcBef>
                <a:spcPts val="24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mj-lt"/>
              </a:rPr>
              <a:t>Leading Healthcare Software Provider Certifications</a:t>
            </a:r>
          </a:p>
          <a:p>
            <a:pPr marL="571500" indent="-571500">
              <a:lnSpc>
                <a:spcPct val="90000"/>
              </a:lnSpc>
              <a:spcBef>
                <a:spcPts val="24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mj-lt"/>
              </a:rPr>
              <a:t>Network </a:t>
            </a:r>
            <a:r>
              <a:rPr lang="en-US" sz="2400" b="0" dirty="0">
                <a:solidFill>
                  <a:schemeClr val="bg1"/>
                </a:solidFill>
                <a:effectLst>
                  <a:outerShdw blurRad="38100" dist="38100" dir="2700000" algn="tl">
                    <a:srgbClr val="000000">
                      <a:alpha val="43137"/>
                    </a:srgbClr>
                  </a:outerShdw>
                </a:effectLst>
                <a:latin typeface="+mj-lt"/>
              </a:rPr>
              <a:t>Connectivity and Security Leadership</a:t>
            </a:r>
          </a:p>
          <a:p>
            <a:pPr marL="571500" indent="-571500">
              <a:lnSpc>
                <a:spcPct val="90000"/>
              </a:lnSpc>
              <a:spcBef>
                <a:spcPts val="24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mj-lt"/>
              </a:rPr>
              <a:t>Best-in </a:t>
            </a:r>
            <a:r>
              <a:rPr lang="en-US" sz="2400" b="0" dirty="0">
                <a:solidFill>
                  <a:schemeClr val="bg1"/>
                </a:solidFill>
                <a:effectLst>
                  <a:outerShdw blurRad="38100" dist="38100" dir="2700000" algn="tl">
                    <a:srgbClr val="000000">
                      <a:alpha val="43137"/>
                    </a:srgbClr>
                  </a:outerShdw>
                </a:effectLst>
                <a:latin typeface="+mj-lt"/>
              </a:rPr>
              <a:t>Class Services and Support</a:t>
            </a:r>
          </a:p>
          <a:p>
            <a:pPr marL="571500" indent="-571500">
              <a:lnSpc>
                <a:spcPct val="90000"/>
              </a:lnSpc>
              <a:spcBef>
                <a:spcPts val="24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mj-lt"/>
              </a:rPr>
              <a:t>Proven Experience &amp; Global Reach</a:t>
            </a:r>
          </a:p>
          <a:p>
            <a:pPr marL="571500" indent="-571500">
              <a:lnSpc>
                <a:spcPct val="90000"/>
              </a:lnSpc>
              <a:spcBef>
                <a:spcPts val="24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mj-lt"/>
              </a:rPr>
              <a:t>Healthcare Optimized Media Options</a:t>
            </a:r>
          </a:p>
        </p:txBody>
      </p:sp>
      <p:sp>
        <p:nvSpPr>
          <p:cNvPr id="7174" name="Rectangle 1"/>
          <p:cNvSpPr>
            <a:spLocks noChangeArrowheads="1"/>
          </p:cNvSpPr>
          <p:nvPr/>
        </p:nvSpPr>
        <p:spPr bwMode="auto">
          <a:xfrm>
            <a:off x="290513" y="5201787"/>
            <a:ext cx="8548687" cy="708025"/>
          </a:xfrm>
          <a:prstGeom prst="rect">
            <a:avLst/>
          </a:prstGeom>
          <a:noFill/>
          <a:ln w="9525">
            <a:noFill/>
            <a:miter lim="800000"/>
            <a:headEnd/>
            <a:tailEnd/>
          </a:ln>
        </p:spPr>
        <p:txBody>
          <a:bodyPr anchor="ctr">
            <a:spAutoFit/>
          </a:bodyPr>
          <a:lstStyle/>
          <a:p>
            <a:pPr algn="ctr" eaLnBrk="0" hangingPunct="0"/>
            <a:r>
              <a:rPr lang="en-US" sz="2000" dirty="0">
                <a:solidFill>
                  <a:schemeClr val="bg1"/>
                </a:solidFill>
                <a:latin typeface="Calibri" pitchFamily="34" charset="0"/>
                <a:cs typeface="Times New Roman" pitchFamily="18" charset="0"/>
              </a:rPr>
              <a:t>From admissions and prescriptions to patient bedsides, Intermec bar code printing solutions are designed to meet </a:t>
            </a:r>
            <a:r>
              <a:rPr lang="en-US" sz="2000" dirty="0" smtClean="0">
                <a:solidFill>
                  <a:schemeClr val="bg1"/>
                </a:solidFill>
                <a:latin typeface="Calibri" pitchFamily="34" charset="0"/>
                <a:cs typeface="Times New Roman" pitchFamily="18" charset="0"/>
              </a:rPr>
              <a:t>Healthcare’s greatest challenges</a:t>
            </a:r>
            <a:endParaRPr lang="en-US" sz="28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9" y="-30157"/>
            <a:ext cx="8229600" cy="1143000"/>
          </a:xfrm>
        </p:spPr>
        <p:txBody>
          <a:bodyPr/>
          <a:lstStyle/>
          <a:p>
            <a:r>
              <a:rPr lang="en-US" sz="2800" dirty="0" smtClean="0"/>
              <a:t>Bar Code Printing Solutions for Healthcare </a:t>
            </a:r>
            <a:br>
              <a:rPr lang="en-US" sz="2800" dirty="0" smtClean="0"/>
            </a:br>
            <a:endParaRPr lang="en-US" sz="2800" dirty="0"/>
          </a:p>
        </p:txBody>
      </p:sp>
      <p:graphicFrame>
        <p:nvGraphicFramePr>
          <p:cNvPr id="4" name="Content Placeholder 3"/>
          <p:cNvGraphicFramePr>
            <a:graphicFrameLocks noGrp="1"/>
          </p:cNvGraphicFramePr>
          <p:nvPr>
            <p:ph idx="1"/>
          </p:nvPr>
        </p:nvGraphicFramePr>
        <p:xfrm>
          <a:off x="290285" y="629023"/>
          <a:ext cx="8606968" cy="5855549"/>
        </p:xfrm>
        <a:graphic>
          <a:graphicData uri="http://schemas.openxmlformats.org/drawingml/2006/table">
            <a:tbl>
              <a:tblPr firstRow="1" bandRow="1">
                <a:tableStyleId>{775DCB02-9BB8-47FD-8907-85C794F793BA}</a:tableStyleId>
              </a:tblPr>
              <a:tblGrid>
                <a:gridCol w="2786744"/>
                <a:gridCol w="1146628"/>
                <a:gridCol w="1117600"/>
                <a:gridCol w="1043844"/>
                <a:gridCol w="784956"/>
                <a:gridCol w="1146629"/>
                <a:gridCol w="580567"/>
              </a:tblGrid>
              <a:tr h="607302">
                <a:tc>
                  <a:txBody>
                    <a:bodyPr/>
                    <a:lstStyle/>
                    <a:p>
                      <a:pPr algn="ctr" fontAlgn="b"/>
                      <a:r>
                        <a:rPr lang="en-US" sz="1400" b="1" i="0" u="none" strike="noStrike" dirty="0" smtClean="0">
                          <a:solidFill>
                            <a:schemeClr val="bg1"/>
                          </a:solidFill>
                          <a:latin typeface="Calibri"/>
                        </a:rPr>
                        <a:t>APPLICATION</a:t>
                      </a:r>
                      <a:endParaRPr lang="en-US" sz="1400" b="1" i="0" u="none" strike="noStrike" dirty="0">
                        <a:solidFill>
                          <a:schemeClr val="bg1"/>
                        </a:solidFill>
                        <a:latin typeface="Calibri"/>
                      </a:endParaRPr>
                    </a:p>
                  </a:txBody>
                  <a:tcPr marL="9525" marR="9525" marT="9525" marB="0" anchor="ctr">
                    <a:lnR w="12700" cap="flat" cmpd="sng" algn="ctr">
                      <a:solidFill>
                        <a:schemeClr val="bg1"/>
                      </a:solidFill>
                      <a:prstDash val="solid"/>
                      <a:round/>
                      <a:headEnd type="none" w="med" len="med"/>
                      <a:tailEnd type="none" w="med" len="med"/>
                    </a:lnR>
                    <a:solidFill>
                      <a:schemeClr val="accent6"/>
                    </a:solidFill>
                  </a:tcPr>
                </a:tc>
                <a:tc gridSpan="5">
                  <a:txBody>
                    <a:bodyPr/>
                    <a:lstStyle/>
                    <a:p>
                      <a:pPr algn="ctr" fontAlgn="b"/>
                      <a:r>
                        <a:rPr lang="en-US" sz="1400" u="none" strike="noStrike" dirty="0" smtClean="0">
                          <a:solidFill>
                            <a:schemeClr val="bg1"/>
                          </a:solidFill>
                        </a:rPr>
                        <a:t>PRINTER</a:t>
                      </a:r>
                      <a:endParaRPr lang="en-US" sz="1400" b="1" i="0" u="none" strike="noStrike" dirty="0">
                        <a:solidFill>
                          <a:schemeClr val="bg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solidFill>
                  </a:tcPr>
                </a:tc>
                <a:tc hMerge="1">
                  <a:txBody>
                    <a:bodyPr/>
                    <a:lstStyle/>
                    <a:p>
                      <a:pPr algn="ctr" fontAlgn="b"/>
                      <a:endParaRPr lang="en-US" sz="1400" b="1" i="0" u="none" strike="noStrike" dirty="0">
                        <a:solidFill>
                          <a:srgbClr val="000000"/>
                        </a:solidFill>
                        <a:latin typeface="Calibri"/>
                      </a:endParaRPr>
                    </a:p>
                  </a:txBody>
                  <a:tcPr marL="9525" marR="9525" marT="9525" marB="0" anchor="ctr"/>
                </a:tc>
                <a:tc hMerge="1">
                  <a:txBody>
                    <a:bodyPr/>
                    <a:lstStyle/>
                    <a:p>
                      <a:pPr algn="ctr" fontAlgn="b"/>
                      <a:endParaRPr lang="en-US" sz="1400" b="1" i="0" u="none" strike="noStrike" dirty="0">
                        <a:solidFill>
                          <a:srgbClr val="000000"/>
                        </a:solidFill>
                        <a:latin typeface="Calibri"/>
                      </a:endParaRPr>
                    </a:p>
                  </a:txBody>
                  <a:tcPr marL="9525" marR="9525" marT="9525" marB="0" anchor="ctr"/>
                </a:tc>
                <a:tc hMerge="1">
                  <a:txBody>
                    <a:bodyPr/>
                    <a:lstStyle/>
                    <a:p>
                      <a:pPr algn="ctr" fontAlgn="b"/>
                      <a:endParaRPr lang="en-US" sz="1400" u="none" strike="noStrike" dirty="0" smtClean="0"/>
                    </a:p>
                  </a:txBody>
                  <a:tcPr marL="9525" marR="9525" marT="9525" marB="0" anchor="ctr"/>
                </a:tc>
                <a:tc hMerge="1">
                  <a:txBody>
                    <a:bodyPr/>
                    <a:lstStyle/>
                    <a:p>
                      <a:pPr algn="ctr" fontAlgn="b"/>
                      <a:endParaRPr lang="en-US" sz="1400" b="1" i="0" u="none" strike="noStrike" dirty="0">
                        <a:solidFill>
                          <a:schemeClr val="bg1"/>
                        </a:solidFill>
                        <a:latin typeface="Calibri"/>
                      </a:endParaRPr>
                    </a:p>
                  </a:txBody>
                  <a:tcPr marL="9525" marR="9525" marT="9525" marB="0" anchor="ctr"/>
                </a:tc>
                <a:tc>
                  <a:txBody>
                    <a:bodyPr/>
                    <a:lstStyle/>
                    <a:p>
                      <a:pPr algn="ctr" fontAlgn="b"/>
                      <a:r>
                        <a:rPr lang="en-US" sz="1400" u="none" strike="noStrike" dirty="0" smtClean="0">
                          <a:solidFill>
                            <a:schemeClr val="bg1"/>
                          </a:solidFill>
                        </a:rPr>
                        <a:t>MEDIA</a:t>
                      </a:r>
                      <a:endParaRPr lang="en-US" sz="1400" b="1" i="0" u="none" strike="noStrike" dirty="0">
                        <a:solidFill>
                          <a:schemeClr val="bg1"/>
                        </a:solidFill>
                        <a:latin typeface="Calibri"/>
                      </a:endParaRPr>
                    </a:p>
                  </a:txBody>
                  <a:tcPr marL="9525" marR="9525" marT="9525" marB="0" anchor="ctr">
                    <a:lnL w="12700" cap="flat" cmpd="sng" algn="ctr">
                      <a:solidFill>
                        <a:schemeClr val="bg1"/>
                      </a:solidFill>
                      <a:prstDash val="solid"/>
                      <a:round/>
                      <a:headEnd type="none" w="med" len="med"/>
                      <a:tailEnd type="none" w="med" len="med"/>
                    </a:lnL>
                    <a:solidFill>
                      <a:schemeClr val="accent6"/>
                    </a:solidFill>
                  </a:tcPr>
                </a:tc>
              </a:tr>
              <a:tr h="607302">
                <a:tc>
                  <a:txBody>
                    <a:bodyPr/>
                    <a:lstStyle/>
                    <a:p>
                      <a:pPr algn="ctr" fontAlgn="b"/>
                      <a:endParaRPr lang="en-US" sz="1400" b="1" i="0" u="none" strike="noStrike" dirty="0">
                        <a:solidFill>
                          <a:srgbClr val="000000"/>
                        </a:solidFill>
                        <a:latin typeface="Calibri"/>
                      </a:endParaRPr>
                    </a:p>
                  </a:txBody>
                  <a:tcPr marL="9525" marR="9525" marT="9525" marB="0" anchor="ctr">
                    <a:solidFill>
                      <a:schemeClr val="bg1">
                        <a:alpha val="40000"/>
                      </a:schemeClr>
                    </a:solidFill>
                  </a:tcPr>
                </a:tc>
                <a:tc>
                  <a:txBody>
                    <a:bodyPr/>
                    <a:lstStyle/>
                    <a:p>
                      <a:pPr marL="0" marR="0" algn="ctr" fontAlgn="b">
                        <a:spcBef>
                          <a:spcPts val="0"/>
                        </a:spcBef>
                        <a:spcAft>
                          <a:spcPts val="0"/>
                        </a:spcAft>
                      </a:pPr>
                      <a:r>
                        <a:rPr lang="en-US" sz="1600" b="1" kern="1200" dirty="0" smtClean="0">
                          <a:solidFill>
                            <a:srgbClr val="00B050"/>
                          </a:solidFill>
                          <a:effectLst/>
                        </a:rPr>
                        <a:t>Desktop </a:t>
                      </a:r>
                    </a:p>
                    <a:p>
                      <a:pPr marL="0" marR="0" algn="ctr" fontAlgn="b">
                        <a:spcBef>
                          <a:spcPts val="0"/>
                        </a:spcBef>
                        <a:spcAft>
                          <a:spcPts val="0"/>
                        </a:spcAft>
                      </a:pPr>
                      <a:r>
                        <a:rPr lang="en-US" sz="1600" b="1" kern="1200" dirty="0" smtClean="0">
                          <a:effectLst/>
                        </a:rPr>
                        <a:t>PF8 </a:t>
                      </a:r>
                      <a:r>
                        <a:rPr lang="en-US" sz="1600" b="1" kern="1200" dirty="0">
                          <a:effectLst/>
                        </a:rPr>
                        <a:t>/ </a:t>
                      </a:r>
                      <a:r>
                        <a:rPr lang="en-US" sz="1600" b="1" kern="1200" dirty="0" smtClean="0">
                          <a:effectLst/>
                        </a:rPr>
                        <a:t>PC41</a:t>
                      </a:r>
                      <a:endParaRPr lang="en-US" sz="3200" b="1" dirty="0">
                        <a:effectLst/>
                      </a:endParaRPr>
                    </a:p>
                  </a:txBody>
                  <a:tcPr marL="9525" marR="9525" marT="9525" marB="0" anchor="ctr">
                    <a:solidFill>
                      <a:schemeClr val="bg1">
                        <a:alpha val="40000"/>
                      </a:schemeClr>
                    </a:solidFill>
                  </a:tcPr>
                </a:tc>
                <a:tc>
                  <a:txBody>
                    <a:bodyPr/>
                    <a:lstStyle/>
                    <a:p>
                      <a:pPr marL="0" marR="0" algn="ctr" fontAlgn="b">
                        <a:spcBef>
                          <a:spcPts val="0"/>
                        </a:spcBef>
                        <a:spcAft>
                          <a:spcPts val="0"/>
                        </a:spcAft>
                      </a:pPr>
                      <a:r>
                        <a:rPr lang="en-US" sz="1600" b="1" kern="1200" dirty="0" smtClean="0">
                          <a:solidFill>
                            <a:srgbClr val="00B0F0"/>
                          </a:solidFill>
                          <a:effectLst/>
                        </a:rPr>
                        <a:t>Mobile</a:t>
                      </a:r>
                    </a:p>
                    <a:p>
                      <a:pPr marL="0" marR="0" algn="ctr" fontAlgn="b">
                        <a:spcBef>
                          <a:spcPts val="0"/>
                        </a:spcBef>
                        <a:spcAft>
                          <a:spcPts val="0"/>
                        </a:spcAft>
                      </a:pPr>
                      <a:r>
                        <a:rPr lang="en-US" sz="1600" b="1" kern="1200" dirty="0" smtClean="0">
                          <a:effectLst/>
                        </a:rPr>
                        <a:t>PB22/32/50 </a:t>
                      </a:r>
                      <a:endParaRPr lang="en-US" sz="3200" b="1" dirty="0">
                        <a:effectLst/>
                      </a:endParaRPr>
                    </a:p>
                  </a:txBody>
                  <a:tcPr marL="9525" marR="9525" marT="9525" marB="0" anchor="ctr">
                    <a:solidFill>
                      <a:schemeClr val="bg1">
                        <a:alpha val="40000"/>
                      </a:schemeClr>
                    </a:solidFill>
                  </a:tcPr>
                </a:tc>
                <a:tc>
                  <a:txBody>
                    <a:bodyPr/>
                    <a:lstStyle/>
                    <a:p>
                      <a:pPr marL="0" marR="0" algn="ctr" fontAlgn="b">
                        <a:spcBef>
                          <a:spcPts val="0"/>
                        </a:spcBef>
                        <a:spcAft>
                          <a:spcPts val="0"/>
                        </a:spcAft>
                      </a:pPr>
                      <a:r>
                        <a:rPr lang="en-US" sz="1600" b="1" kern="1200" dirty="0" smtClean="0">
                          <a:solidFill>
                            <a:schemeClr val="accent6">
                              <a:lumMod val="60000"/>
                              <a:lumOff val="40000"/>
                            </a:schemeClr>
                          </a:solidFill>
                          <a:effectLst/>
                        </a:rPr>
                        <a:t>C</a:t>
                      </a:r>
                      <a:r>
                        <a:rPr lang="en-US" sz="1600" b="1" kern="1200" dirty="0" smtClean="0">
                          <a:solidFill>
                            <a:schemeClr val="accent6">
                              <a:lumMod val="60000"/>
                              <a:lumOff val="40000"/>
                            </a:schemeClr>
                          </a:solidFill>
                          <a:effectLst/>
                          <a:latin typeface="+mn-lt"/>
                          <a:ea typeface="+mn-ea"/>
                          <a:cs typeface="+mn-cs"/>
                        </a:rPr>
                        <a:t>ommercial</a:t>
                      </a:r>
                    </a:p>
                    <a:p>
                      <a:pPr marL="0" marR="0" algn="ctr" fontAlgn="b">
                        <a:spcBef>
                          <a:spcPts val="0"/>
                        </a:spcBef>
                        <a:spcAft>
                          <a:spcPts val="0"/>
                        </a:spcAft>
                      </a:pPr>
                      <a:r>
                        <a:rPr lang="en-US" sz="1600" b="1" kern="1200" dirty="0" smtClean="0">
                          <a:effectLst/>
                        </a:rPr>
                        <a:t>PD41/42</a:t>
                      </a:r>
                      <a:endParaRPr lang="en-US" sz="3200" b="1" dirty="0">
                        <a:effectLst/>
                      </a:endParaRPr>
                    </a:p>
                  </a:txBody>
                  <a:tcPr marL="9525" marR="9525" marT="9525" marB="0" anchor="ctr">
                    <a:solidFill>
                      <a:schemeClr val="bg1">
                        <a:alpha val="40000"/>
                      </a:schemeClr>
                    </a:solidFill>
                  </a:tcPr>
                </a:tc>
                <a:tc>
                  <a:txBody>
                    <a:bodyPr/>
                    <a:lstStyle/>
                    <a:p>
                      <a:pPr marL="0" marR="0" algn="ctr" fontAlgn="b">
                        <a:spcBef>
                          <a:spcPts val="0"/>
                        </a:spcBef>
                        <a:spcAft>
                          <a:spcPts val="0"/>
                        </a:spcAft>
                      </a:pPr>
                      <a:r>
                        <a:rPr lang="en-US" sz="1600" b="1" kern="1200" dirty="0" smtClean="0">
                          <a:solidFill>
                            <a:schemeClr val="accent6">
                              <a:lumMod val="60000"/>
                              <a:lumOff val="40000"/>
                            </a:schemeClr>
                          </a:solidFill>
                          <a:effectLst/>
                        </a:rPr>
                        <a:t>Mid-Range</a:t>
                      </a:r>
                    </a:p>
                    <a:p>
                      <a:pPr marL="0" marR="0" algn="ctr" fontAlgn="b">
                        <a:spcBef>
                          <a:spcPts val="0"/>
                        </a:spcBef>
                        <a:spcAft>
                          <a:spcPts val="0"/>
                        </a:spcAft>
                      </a:pPr>
                      <a:r>
                        <a:rPr lang="en-US" sz="1600" b="1" kern="1200" dirty="0" smtClean="0">
                          <a:effectLst/>
                        </a:rPr>
                        <a:t>PM4i</a:t>
                      </a:r>
                      <a:endParaRPr lang="en-US" sz="3200" b="1" dirty="0">
                        <a:effectLst/>
                      </a:endParaRPr>
                    </a:p>
                    <a:p>
                      <a:pPr marL="0" marR="0" algn="ctr" fontAlgn="b">
                        <a:spcBef>
                          <a:spcPts val="0"/>
                        </a:spcBef>
                        <a:spcAft>
                          <a:spcPts val="0"/>
                        </a:spcAft>
                      </a:pPr>
                      <a:r>
                        <a:rPr lang="en-US" sz="1600" b="1" kern="1200" dirty="0" smtClean="0">
                          <a:effectLst/>
                        </a:rPr>
                        <a:t>PF2/4</a:t>
                      </a:r>
                      <a:endParaRPr lang="en-US" sz="3200" b="1" dirty="0">
                        <a:effectLst/>
                      </a:endParaRPr>
                    </a:p>
                  </a:txBody>
                  <a:tcPr marL="9525" marR="9525" marT="9525" marB="0" anchor="ctr">
                    <a:solidFill>
                      <a:schemeClr val="bg1">
                        <a:alpha val="40000"/>
                      </a:schemeClr>
                    </a:solidFill>
                  </a:tcPr>
                </a:tc>
                <a:tc>
                  <a:txBody>
                    <a:bodyPr/>
                    <a:lstStyle/>
                    <a:p>
                      <a:pPr marL="0" marR="0" algn="ctr" fontAlgn="b">
                        <a:spcBef>
                          <a:spcPts val="0"/>
                        </a:spcBef>
                        <a:spcAft>
                          <a:spcPts val="0"/>
                        </a:spcAft>
                      </a:pPr>
                      <a:r>
                        <a:rPr lang="en-US" sz="1600" b="1" kern="1200" dirty="0" smtClean="0">
                          <a:solidFill>
                            <a:schemeClr val="accent6">
                              <a:lumMod val="60000"/>
                              <a:lumOff val="40000"/>
                            </a:schemeClr>
                          </a:solidFill>
                          <a:effectLst/>
                        </a:rPr>
                        <a:t>High Performance</a:t>
                      </a:r>
                    </a:p>
                    <a:p>
                      <a:pPr marL="0" marR="0" algn="ctr" fontAlgn="b">
                        <a:spcBef>
                          <a:spcPts val="0"/>
                        </a:spcBef>
                        <a:spcAft>
                          <a:spcPts val="0"/>
                        </a:spcAft>
                      </a:pPr>
                      <a:r>
                        <a:rPr lang="en-US" sz="1600" b="1" kern="1200" dirty="0" smtClean="0">
                          <a:effectLst/>
                        </a:rPr>
                        <a:t>PX4i/PX6i </a:t>
                      </a:r>
                      <a:endParaRPr lang="en-US" sz="3200" b="1" dirty="0">
                        <a:effectLst/>
                      </a:endParaRPr>
                    </a:p>
                  </a:txBody>
                  <a:tcPr marL="9525" marR="9525" marT="9525" marB="0" anchor="ctr">
                    <a:solidFill>
                      <a:schemeClr val="bg1">
                        <a:alpha val="40000"/>
                      </a:schemeClr>
                    </a:solidFill>
                  </a:tcPr>
                </a:tc>
                <a:tc>
                  <a:txBody>
                    <a:bodyPr/>
                    <a:lstStyle/>
                    <a:p>
                      <a:pPr algn="ctr" fontAlgn="b"/>
                      <a:endParaRPr lang="en-US" sz="1400" b="1" i="0" u="none" strike="noStrike" dirty="0">
                        <a:solidFill>
                          <a:schemeClr val="bg1"/>
                        </a:solidFill>
                        <a:latin typeface="Calibri"/>
                      </a:endParaRPr>
                    </a:p>
                  </a:txBody>
                  <a:tcPr marL="9525" marR="9525" marT="9525" marB="0" anchor="ctr">
                    <a:solidFill>
                      <a:schemeClr val="bg1">
                        <a:alpha val="40000"/>
                      </a:schemeClr>
                    </a:solidFill>
                  </a:tcPr>
                </a:tc>
              </a:tr>
              <a:tr h="516251">
                <a:tc>
                  <a:txBody>
                    <a:bodyPr/>
                    <a:lstStyle/>
                    <a:p>
                      <a:pPr algn="ctr" fontAlgn="b"/>
                      <a:r>
                        <a:rPr lang="en-US" sz="1600" b="1" u="none" strike="noStrike" dirty="0">
                          <a:latin typeface="+mj-lt"/>
                        </a:rPr>
                        <a:t>Certifications Achieved</a:t>
                      </a:r>
                      <a:endParaRPr lang="en-US" sz="1600" b="1" i="0" u="none" strike="noStrike" dirty="0">
                        <a:solidFill>
                          <a:srgbClr val="000000"/>
                        </a:solidFill>
                        <a:latin typeface="+mj-lt"/>
                      </a:endParaRPr>
                    </a:p>
                  </a:txBody>
                  <a:tcPr marL="9525" marR="9525" marT="9525" marB="0" anchor="ctr">
                    <a:solidFill>
                      <a:srgbClr val="FFFF99"/>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mn-lt"/>
                        </a:rPr>
                        <a:t>Cerner (PC41)</a:t>
                      </a:r>
                    </a:p>
                    <a:p>
                      <a:pPr algn="ctr" fontAlgn="b"/>
                      <a:r>
                        <a:rPr lang="en-US" sz="1400" b="1" u="none" strike="noStrike" dirty="0" smtClean="0"/>
                        <a:t>Meditech</a:t>
                      </a:r>
                      <a:r>
                        <a:rPr lang="en-US" sz="1400" b="1" u="none" strike="noStrike" baseline="0" dirty="0" smtClean="0"/>
                        <a:t> (PF8)</a:t>
                      </a:r>
                    </a:p>
                  </a:txBody>
                  <a:tcPr marL="9525" marR="9525" marT="9525" marB="0" anchor="ctr">
                    <a:solidFill>
                      <a:srgbClr val="FFFF99"/>
                    </a:solidFill>
                  </a:tcPr>
                </a:tc>
                <a:tc>
                  <a:txBody>
                    <a:bodyPr/>
                    <a:lstStyle/>
                    <a:p>
                      <a:pPr algn="ctr" fontAlgn="b"/>
                      <a:r>
                        <a:rPr lang="en-US" sz="1400" b="1" u="none" strike="noStrike" kern="1200" dirty="0" smtClean="0">
                          <a:solidFill>
                            <a:schemeClr val="dk1"/>
                          </a:solidFill>
                          <a:latin typeface="+mn-lt"/>
                          <a:ea typeface="+mn-ea"/>
                          <a:cs typeface="+mn-cs"/>
                        </a:rPr>
                        <a:t>Cerner</a:t>
                      </a:r>
                    </a:p>
                    <a:p>
                      <a:pPr algn="ctr" fontAlgn="b"/>
                      <a:r>
                        <a:rPr lang="en-US" sz="1400" b="1" u="none" strike="noStrike" kern="1200" dirty="0" smtClean="0">
                          <a:solidFill>
                            <a:schemeClr val="dk1"/>
                          </a:solidFill>
                          <a:latin typeface="+mn-lt"/>
                          <a:ea typeface="+mn-ea"/>
                          <a:cs typeface="+mn-cs"/>
                        </a:rPr>
                        <a:t>Meditech</a:t>
                      </a:r>
                      <a:endParaRPr lang="en-US" sz="1400" b="1" u="none" strike="noStrike" kern="1200" dirty="0">
                        <a:solidFill>
                          <a:schemeClr val="dk1"/>
                        </a:solidFill>
                        <a:latin typeface="+mn-lt"/>
                        <a:ea typeface="+mn-ea"/>
                        <a:cs typeface="+mn-cs"/>
                      </a:endParaRPr>
                    </a:p>
                  </a:txBody>
                  <a:tcPr marL="9525" marR="9525" marT="9525" marB="0" anchor="ctr">
                    <a:solidFill>
                      <a:srgbClr val="FFFF99"/>
                    </a:solidFill>
                  </a:tcPr>
                </a:tc>
                <a:tc>
                  <a:txBody>
                    <a:bodyPr/>
                    <a:lstStyle/>
                    <a:p>
                      <a:pPr algn="ctr" fontAlgn="b"/>
                      <a:r>
                        <a:rPr lang="en-US" sz="1400" b="1" u="none" strike="noStrike" kern="1200" dirty="0">
                          <a:solidFill>
                            <a:schemeClr val="dk1"/>
                          </a:solidFill>
                          <a:latin typeface="+mn-lt"/>
                          <a:ea typeface="+mn-ea"/>
                          <a:cs typeface="+mn-cs"/>
                        </a:rPr>
                        <a:t>Meditech</a:t>
                      </a:r>
                    </a:p>
                  </a:txBody>
                  <a:tcPr marL="9525" marR="9525" marT="9525" marB="0" anchor="ctr">
                    <a:solidFill>
                      <a:srgbClr val="FFFF99"/>
                    </a:solidFill>
                  </a:tcPr>
                </a:tc>
                <a:tc>
                  <a:txBody>
                    <a:bodyPr/>
                    <a:lstStyle/>
                    <a:p>
                      <a:pPr algn="ctr" fontAlgn="b"/>
                      <a:r>
                        <a:rPr lang="en-US" sz="1400" b="1" u="none" strike="noStrike" kern="1200" dirty="0" smtClean="0">
                          <a:solidFill>
                            <a:schemeClr val="dk1"/>
                          </a:solidFill>
                          <a:latin typeface="+mn-lt"/>
                          <a:ea typeface="+mn-ea"/>
                          <a:cs typeface="+mn-cs"/>
                        </a:rPr>
                        <a:t>Cerner</a:t>
                      </a:r>
                    </a:p>
                    <a:p>
                      <a:pPr algn="ctr" fontAlgn="b"/>
                      <a:r>
                        <a:rPr lang="en-US" sz="1400" b="1" u="none" strike="noStrike" kern="1200" dirty="0" smtClean="0">
                          <a:solidFill>
                            <a:schemeClr val="dk1"/>
                          </a:solidFill>
                          <a:latin typeface="+mn-lt"/>
                          <a:ea typeface="+mn-ea"/>
                          <a:cs typeface="+mn-cs"/>
                        </a:rPr>
                        <a:t>Meditech</a:t>
                      </a:r>
                    </a:p>
                    <a:p>
                      <a:pPr algn="ctr" fontAlgn="b"/>
                      <a:r>
                        <a:rPr lang="en-US" sz="1400" b="1" u="none" strike="noStrike" kern="1200" dirty="0" smtClean="0">
                          <a:solidFill>
                            <a:schemeClr val="dk1"/>
                          </a:solidFill>
                          <a:latin typeface="+mn-lt"/>
                          <a:ea typeface="+mn-ea"/>
                          <a:cs typeface="+mn-cs"/>
                        </a:rPr>
                        <a:t>(PM4i)</a:t>
                      </a:r>
                      <a:endParaRPr lang="en-US" sz="1100" b="1" u="none" strike="noStrike" kern="1200" dirty="0">
                        <a:solidFill>
                          <a:schemeClr val="dk1"/>
                        </a:solidFill>
                        <a:latin typeface="+mn-lt"/>
                        <a:ea typeface="+mn-ea"/>
                        <a:cs typeface="+mn-cs"/>
                      </a:endParaRPr>
                    </a:p>
                  </a:txBody>
                  <a:tcPr marL="9525" marR="9525" marT="9525" marB="0" anchor="ctr">
                    <a:solidFill>
                      <a:srgbClr val="FFFF99"/>
                    </a:solidFill>
                  </a:tcPr>
                </a:tc>
                <a:tc>
                  <a:txBody>
                    <a:bodyPr/>
                    <a:lstStyle/>
                    <a:p>
                      <a:pPr algn="ctr" fontAlgn="b"/>
                      <a:r>
                        <a:rPr lang="en-US" sz="1400" b="1" u="none" strike="noStrike" kern="1200" dirty="0" smtClean="0">
                          <a:solidFill>
                            <a:schemeClr val="dk1"/>
                          </a:solidFill>
                          <a:latin typeface="+mn-lt"/>
                          <a:ea typeface="+mn-ea"/>
                          <a:cs typeface="+mn-cs"/>
                        </a:rPr>
                        <a:t>Cerner (PX4i) Meditech</a:t>
                      </a:r>
                      <a:endParaRPr lang="en-US" sz="1400" b="1" u="none" strike="noStrike" kern="1200" dirty="0">
                        <a:solidFill>
                          <a:schemeClr val="dk1"/>
                        </a:solidFill>
                        <a:latin typeface="+mn-lt"/>
                        <a:ea typeface="+mn-ea"/>
                        <a:cs typeface="+mn-cs"/>
                      </a:endParaRPr>
                    </a:p>
                  </a:txBody>
                  <a:tcPr marL="9525" marR="9525" marT="9525" marB="0" anchor="ctr">
                    <a:solidFill>
                      <a:srgbClr val="FFFF99"/>
                    </a:solidFill>
                  </a:tcPr>
                </a:tc>
                <a:tc>
                  <a:txBody>
                    <a:bodyPr/>
                    <a:lstStyle/>
                    <a:p>
                      <a:pPr algn="ctr" fontAlgn="b"/>
                      <a:endParaRPr lang="en-US" sz="2400" b="1" i="0" u="none" strike="noStrike" dirty="0">
                        <a:solidFill>
                          <a:srgbClr val="000000"/>
                        </a:solidFill>
                        <a:latin typeface="Calibri"/>
                      </a:endParaRPr>
                    </a:p>
                  </a:txBody>
                  <a:tcPr marL="9525" marR="9525" marT="9525" marB="0" anchor="ctr">
                    <a:solidFill>
                      <a:srgbClr val="FFFF99"/>
                    </a:solidFill>
                  </a:tcPr>
                </a:tc>
              </a:tr>
              <a:tr h="516251">
                <a:tc>
                  <a:txBody>
                    <a:bodyPr/>
                    <a:lstStyle/>
                    <a:p>
                      <a:pPr algn="ctr" fontAlgn="b"/>
                      <a:r>
                        <a:rPr lang="en-US" sz="1600" b="1" u="none" strike="noStrike" dirty="0"/>
                        <a:t>Patient </a:t>
                      </a:r>
                      <a:r>
                        <a:rPr lang="en-US" sz="1600" b="1" u="none" strike="noStrike" dirty="0" smtClean="0"/>
                        <a:t>Tracking/Administration</a:t>
                      </a:r>
                    </a:p>
                    <a:p>
                      <a:pPr algn="ctr" fontAlgn="b"/>
                      <a:r>
                        <a:rPr lang="en-US" sz="1400" u="none" strike="noStrike" dirty="0" smtClean="0"/>
                        <a:t>(patient ID/wristbands</a:t>
                      </a:r>
                      <a:r>
                        <a:rPr lang="en-US" sz="1400" u="none" strike="noStrike" baseline="0" dirty="0" smtClean="0"/>
                        <a:t>)</a:t>
                      </a:r>
                      <a:endParaRPr lang="en-US" sz="1400" b="0" i="0" u="none" strike="noStrike" dirty="0">
                        <a:solidFill>
                          <a:srgbClr val="000000"/>
                        </a:solidFill>
                        <a:latin typeface="+mj-lt"/>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r>
              <a:tr h="516251">
                <a:tc>
                  <a:txBody>
                    <a:bodyPr/>
                    <a:lstStyle/>
                    <a:p>
                      <a:pPr algn="ctr" fontAlgn="b"/>
                      <a:r>
                        <a:rPr lang="en-US" sz="1600" b="1" u="none" strike="noStrike" dirty="0"/>
                        <a:t>Point of </a:t>
                      </a:r>
                      <a:r>
                        <a:rPr lang="en-US" sz="1600" b="1" u="none" strike="noStrike" dirty="0" smtClean="0"/>
                        <a:t>Care/Bedside </a:t>
                      </a:r>
                    </a:p>
                    <a:p>
                      <a:pPr algn="ctr" fontAlgn="b"/>
                      <a:r>
                        <a:rPr lang="en-US" sz="1400" u="none" strike="noStrike" dirty="0" smtClean="0"/>
                        <a:t>(specimen,</a:t>
                      </a:r>
                      <a:r>
                        <a:rPr lang="en-US" sz="1400" u="none" strike="noStrike" baseline="0" dirty="0" smtClean="0"/>
                        <a:t> diet, in-home care)</a:t>
                      </a:r>
                      <a:endParaRPr lang="en-US" sz="1400" b="0" i="0" u="none" strike="noStrike" dirty="0">
                        <a:solidFill>
                          <a:srgbClr val="000000"/>
                        </a:solidFill>
                        <a:latin typeface="+mj-lt"/>
                      </a:endParaRPr>
                    </a:p>
                  </a:txBody>
                  <a:tcPr marL="9525" marR="9525" marT="9525" marB="0" anchor="ctr">
                    <a:solidFill>
                      <a:schemeClr val="bg1"/>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a:t>X</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r>
              <a:tr h="516251">
                <a:tc>
                  <a:txBody>
                    <a:bodyPr/>
                    <a:lstStyle/>
                    <a:p>
                      <a:pPr algn="ctr" fontAlgn="b"/>
                      <a:r>
                        <a:rPr lang="en-US" sz="1600" b="1" u="none" strike="noStrike" dirty="0"/>
                        <a:t>Security &amp; </a:t>
                      </a:r>
                      <a:r>
                        <a:rPr lang="en-US" sz="1600" b="1" u="none" strike="noStrike" dirty="0" smtClean="0"/>
                        <a:t>Records</a:t>
                      </a:r>
                    </a:p>
                    <a:p>
                      <a:pPr algn="ctr" fontAlgn="b"/>
                      <a:r>
                        <a:rPr lang="en-US" sz="1400" u="none" strike="noStrike" dirty="0" smtClean="0"/>
                        <a:t>(patient, medical records)</a:t>
                      </a:r>
                      <a:endParaRPr lang="en-US" sz="1400" b="0" i="0" u="none" strike="noStrike" dirty="0">
                        <a:solidFill>
                          <a:srgbClr val="000000"/>
                        </a:solidFill>
                        <a:latin typeface="+mj-lt"/>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r>
              <a:tr h="516251">
                <a:tc>
                  <a:txBody>
                    <a:bodyPr/>
                    <a:lstStyle/>
                    <a:p>
                      <a:pPr algn="ctr" fontAlgn="b"/>
                      <a:r>
                        <a:rPr lang="en-US" sz="1600" b="1" u="none" strike="noStrike" dirty="0"/>
                        <a:t>Pharmacy Labeling</a:t>
                      </a:r>
                      <a:r>
                        <a:rPr lang="en-US" sz="1600" u="none" strike="noStrike" dirty="0"/>
                        <a:t> </a:t>
                      </a:r>
                      <a:endParaRPr lang="en-US" sz="1600" u="none" strike="noStrike" dirty="0" smtClean="0"/>
                    </a:p>
                    <a:p>
                      <a:pPr algn="ctr" fontAlgn="b"/>
                      <a:r>
                        <a:rPr lang="en-US" sz="1400" u="none" strike="noStrike" dirty="0" smtClean="0"/>
                        <a:t>(</a:t>
                      </a:r>
                      <a:r>
                        <a:rPr lang="en-US" sz="1400" u="none" strike="noStrike" dirty="0"/>
                        <a:t>unit dose &amp; prescription)</a:t>
                      </a:r>
                      <a:endParaRPr lang="en-US" sz="1400" b="0" i="0" u="none" strike="noStrike" dirty="0">
                        <a:solidFill>
                          <a:srgbClr val="000000"/>
                        </a:solidFill>
                        <a:latin typeface="+mj-lt"/>
                      </a:endParaRPr>
                    </a:p>
                  </a:txBody>
                  <a:tcPr marL="9525" marR="9525" marT="9525" marB="0" anchor="ctr">
                    <a:solidFill>
                      <a:schemeClr val="bg1"/>
                    </a:solidFill>
                  </a:tcPr>
                </a:tc>
                <a:tc>
                  <a:txBody>
                    <a:bodyPr/>
                    <a:lstStyle/>
                    <a:p>
                      <a:pPr algn="ctr" fontAlgn="b"/>
                      <a:r>
                        <a:rPr lang="en-US" sz="2400" b="1" u="none" strike="noStrike" dirty="0"/>
                        <a:t>X</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r>
              <a:tr h="516251">
                <a:tc>
                  <a:txBody>
                    <a:bodyPr/>
                    <a:lstStyle/>
                    <a:p>
                      <a:pPr algn="ctr" fontAlgn="b"/>
                      <a:r>
                        <a:rPr lang="en-US" sz="1600" b="1" u="none" strike="noStrike" dirty="0" smtClean="0"/>
                        <a:t>Laboratory</a:t>
                      </a:r>
                    </a:p>
                    <a:p>
                      <a:pPr algn="ctr" fontAlgn="b"/>
                      <a:r>
                        <a:rPr lang="en-US" sz="1400" u="none" strike="noStrike" dirty="0" smtClean="0"/>
                        <a:t>(specimen,</a:t>
                      </a:r>
                      <a:r>
                        <a:rPr lang="en-US" sz="1400" u="none" strike="noStrike" baseline="0" dirty="0" smtClean="0"/>
                        <a:t> vial l</a:t>
                      </a:r>
                      <a:r>
                        <a:rPr lang="en-US" sz="1400" u="none" strike="noStrike" dirty="0" smtClean="0"/>
                        <a:t>abeling)</a:t>
                      </a:r>
                      <a:endParaRPr lang="en-US" sz="1400" b="0" i="0" u="none" strike="noStrike" dirty="0">
                        <a:solidFill>
                          <a:srgbClr val="000000"/>
                        </a:solidFill>
                        <a:latin typeface="+mj-lt"/>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r>
              <a:tr h="516251">
                <a:tc>
                  <a:txBody>
                    <a:bodyPr/>
                    <a:lstStyle/>
                    <a:p>
                      <a:pPr algn="ctr" fontAlgn="b"/>
                      <a:r>
                        <a:rPr lang="en-US" sz="1600" b="1" u="none" strike="noStrike" dirty="0"/>
                        <a:t>Supply </a:t>
                      </a:r>
                      <a:r>
                        <a:rPr lang="en-US" sz="1600" b="1" u="none" strike="noStrike" dirty="0" smtClean="0"/>
                        <a:t>Inventory</a:t>
                      </a:r>
                    </a:p>
                    <a:p>
                      <a:pPr algn="ctr" fontAlgn="b"/>
                      <a:r>
                        <a:rPr lang="en-US" sz="1400" u="none" strike="noStrike" dirty="0" smtClean="0"/>
                        <a:t>(materials,</a:t>
                      </a:r>
                      <a:r>
                        <a:rPr lang="en-US" sz="1400" u="none" strike="noStrike" baseline="0" dirty="0" smtClean="0"/>
                        <a:t> shipping/receiving)</a:t>
                      </a:r>
                      <a:endParaRPr lang="en-US" sz="1400" b="0" i="0" u="none" strike="noStrike" dirty="0">
                        <a:solidFill>
                          <a:srgbClr val="000000"/>
                        </a:solidFill>
                        <a:latin typeface="+mj-lt"/>
                      </a:endParaRPr>
                    </a:p>
                  </a:txBody>
                  <a:tcPr marL="9525" marR="9525" marT="9525" marB="0" anchor="ctr">
                    <a:solidFill>
                      <a:schemeClr val="bg1"/>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r>
              <a:tr h="516251">
                <a:tc>
                  <a:txBody>
                    <a:bodyPr/>
                    <a:lstStyle/>
                    <a:p>
                      <a:pPr algn="ctr" fontAlgn="b"/>
                      <a:r>
                        <a:rPr lang="en-US" sz="1600" b="1" u="none" strike="noStrike" dirty="0"/>
                        <a:t>Asset </a:t>
                      </a:r>
                      <a:r>
                        <a:rPr lang="en-US" sz="1600" b="1" u="none" strike="noStrike" dirty="0" smtClean="0"/>
                        <a:t>Tracking</a:t>
                      </a:r>
                    </a:p>
                    <a:p>
                      <a:pPr algn="ctr" fontAlgn="b"/>
                      <a:r>
                        <a:rPr lang="en-US" sz="1400" u="none" strike="noStrike" dirty="0" smtClean="0"/>
                        <a:t>(High value equipment labeling)</a:t>
                      </a:r>
                      <a:endParaRPr lang="en-US" sz="1400" b="0" i="0" u="none" strike="noStrike" dirty="0">
                        <a:solidFill>
                          <a:srgbClr val="000000"/>
                        </a:solidFill>
                        <a:latin typeface="+mj-lt"/>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4" y="0"/>
            <a:ext cx="8229600" cy="597877"/>
          </a:xfrm>
        </p:spPr>
        <p:txBody>
          <a:bodyPr/>
          <a:lstStyle/>
          <a:p>
            <a:r>
              <a:rPr lang="en-US" sz="2800" dirty="0" smtClean="0"/>
              <a:t>Patient Tracking &amp; Administration</a:t>
            </a:r>
            <a:endParaRPr lang="en-US" sz="2800" dirty="0"/>
          </a:p>
        </p:txBody>
      </p:sp>
      <p:pic>
        <p:nvPicPr>
          <p:cNvPr id="4" name="Picture 6" descr="Intermec"/>
          <p:cNvPicPr>
            <a:picLocks noChangeAspect="1" noChangeArrowheads="1"/>
          </p:cNvPicPr>
          <p:nvPr/>
        </p:nvPicPr>
        <p:blipFill>
          <a:blip r:embed="rId3" cstate="print"/>
          <a:srcRect/>
          <a:stretch>
            <a:fillRect/>
          </a:stretch>
        </p:blipFill>
        <p:spPr bwMode="auto">
          <a:xfrm>
            <a:off x="7525656" y="6291942"/>
            <a:ext cx="1397000" cy="311150"/>
          </a:xfrm>
          <a:prstGeom prst="rect">
            <a:avLst/>
          </a:prstGeom>
          <a:noFill/>
          <a:ln w="9525">
            <a:noFill/>
            <a:miter lim="800000"/>
            <a:headEnd/>
            <a:tailEnd/>
          </a:ln>
        </p:spPr>
      </p:pic>
      <p:sp>
        <p:nvSpPr>
          <p:cNvPr id="10" name="TextBox 9"/>
          <p:cNvSpPr txBox="1"/>
          <p:nvPr/>
        </p:nvSpPr>
        <p:spPr>
          <a:xfrm>
            <a:off x="164599" y="583968"/>
            <a:ext cx="6778170" cy="1308050"/>
          </a:xfrm>
          <a:prstGeom prst="rect">
            <a:avLst/>
          </a:prstGeom>
          <a:solidFill>
            <a:schemeClr val="accent2"/>
          </a:solidFill>
          <a:ln/>
        </p:spPr>
        <p:style>
          <a:lnRef idx="3">
            <a:schemeClr val="lt1"/>
          </a:lnRef>
          <a:fillRef idx="1">
            <a:schemeClr val="dk1"/>
          </a:fillRef>
          <a:effectRef idx="1">
            <a:schemeClr val="dk1"/>
          </a:effectRef>
          <a:fontRef idx="minor">
            <a:schemeClr val="lt1"/>
          </a:fontRef>
        </p:style>
        <p:txBody>
          <a:bodyPr wrap="square" rtlCol="0">
            <a:spAutoFit/>
          </a:bodyPr>
          <a:lstStyle/>
          <a:p>
            <a:pPr>
              <a:spcBef>
                <a:spcPts val="600"/>
              </a:spcBef>
            </a:pPr>
            <a:r>
              <a:rPr lang="en-US" sz="1600" u="sng" dirty="0" smtClean="0"/>
              <a:t>Applications: </a:t>
            </a:r>
            <a:r>
              <a:rPr lang="en-US" sz="1600" b="0" dirty="0" smtClean="0"/>
              <a:t>Patient ID/wristbands</a:t>
            </a:r>
          </a:p>
          <a:p>
            <a:pPr>
              <a:spcBef>
                <a:spcPts val="600"/>
              </a:spcBef>
            </a:pPr>
            <a:r>
              <a:rPr lang="en-US" sz="1600" u="sng" dirty="0" smtClean="0"/>
              <a:t>Audience: </a:t>
            </a:r>
            <a:r>
              <a:rPr lang="en-US" sz="1600" b="0" dirty="0" smtClean="0"/>
              <a:t>IT (Buyer), Admissions (Influencer)</a:t>
            </a:r>
          </a:p>
          <a:p>
            <a:pPr>
              <a:spcBef>
                <a:spcPts val="600"/>
              </a:spcBef>
            </a:pPr>
            <a:r>
              <a:rPr lang="en-US" sz="1600" u="sng" dirty="0" smtClean="0"/>
              <a:t>Target Printers: </a:t>
            </a:r>
            <a:r>
              <a:rPr lang="en-US" sz="1600" b="0" dirty="0" smtClean="0"/>
              <a:t>PF8 Desktop, PC41 Desktop, PD41/42 Commercial</a:t>
            </a:r>
          </a:p>
          <a:p>
            <a:pPr>
              <a:spcBef>
                <a:spcPts val="600"/>
              </a:spcBef>
            </a:pPr>
            <a:r>
              <a:rPr lang="en-US" sz="1600" u="sng" dirty="0" smtClean="0"/>
              <a:t>Media: </a:t>
            </a:r>
            <a:r>
              <a:rPr lang="en-US" sz="1600" dirty="0" smtClean="0"/>
              <a:t> </a:t>
            </a:r>
            <a:r>
              <a:rPr lang="en-US" sz="1600" b="0" dirty="0" err="1" smtClean="0"/>
              <a:t>INband</a:t>
            </a:r>
            <a:r>
              <a:rPr lang="en-US" sz="1600" b="0" dirty="0" smtClean="0"/>
              <a:t> Wristband</a:t>
            </a:r>
            <a:endParaRPr lang="en-US" sz="1600" b="0" u="sng" dirty="0" smtClean="0"/>
          </a:p>
        </p:txBody>
      </p:sp>
      <p:graphicFrame>
        <p:nvGraphicFramePr>
          <p:cNvPr id="6" name="Table 5"/>
          <p:cNvGraphicFramePr>
            <a:graphicFrameLocks noGrp="1"/>
          </p:cNvGraphicFramePr>
          <p:nvPr/>
        </p:nvGraphicFramePr>
        <p:xfrm>
          <a:off x="203211" y="2076036"/>
          <a:ext cx="8781135" cy="4156228"/>
        </p:xfrm>
        <a:graphic>
          <a:graphicData uri="http://schemas.openxmlformats.org/drawingml/2006/table">
            <a:tbl>
              <a:tblPr firstRow="1" bandRow="1">
                <a:tableStyleId>{5C22544A-7EE6-4342-B048-85BDC9FD1C3A}</a:tableStyleId>
              </a:tblPr>
              <a:tblGrid>
                <a:gridCol w="2435957"/>
                <a:gridCol w="6345178"/>
              </a:tblGrid>
              <a:tr h="388257">
                <a:tc>
                  <a:txBody>
                    <a:bodyPr/>
                    <a:lstStyle/>
                    <a:p>
                      <a:r>
                        <a:rPr lang="en-US" sz="1800" dirty="0" smtClean="0">
                          <a:solidFill>
                            <a:schemeClr val="bg1"/>
                          </a:solidFill>
                        </a:rPr>
                        <a:t>Benefit</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dirty="0" smtClean="0">
                          <a:solidFill>
                            <a:schemeClr val="bg1"/>
                          </a:solidFill>
                        </a:rPr>
                        <a:t>Feature</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902851">
                <a:tc>
                  <a:txBody>
                    <a:bodyPr/>
                    <a:lstStyle/>
                    <a:p>
                      <a:pPr>
                        <a:buFont typeface="Arial" pitchFamily="34" charset="0"/>
                        <a:buNone/>
                      </a:pPr>
                      <a:r>
                        <a:rPr kumimoji="0" lang="en-US" sz="1600" b="1" i="0" u="none" strike="noStrike" kern="0" cap="none" spc="0" normalizeH="0" baseline="0" noProof="0" dirty="0" smtClean="0">
                          <a:ln>
                            <a:noFill/>
                          </a:ln>
                          <a:solidFill>
                            <a:schemeClr val="tx1"/>
                          </a:solidFill>
                          <a:effectLst/>
                          <a:uLnTx/>
                          <a:uFillTx/>
                          <a:latin typeface="+mn-lt"/>
                          <a:ea typeface="+mn-ea"/>
                          <a:cs typeface="+mn-cs"/>
                        </a:rPr>
                        <a:t>Increase patient confidentiality &amp; security</a:t>
                      </a:r>
                    </a:p>
                    <a:p>
                      <a:pPr marL="176213" marR="0" lvl="1" indent="-17621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Comply with HIPAA privacy</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Direct thermal (no ribbons to destroy)</a:t>
                      </a:r>
                    </a:p>
                    <a:p>
                      <a:pPr>
                        <a:buFont typeface="Arial" pitchFamily="34" charset="0"/>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A</a:t>
                      </a:r>
                      <a:r>
                        <a:rPr lang="en-US" sz="1600" kern="1200" baseline="0" dirty="0" smtClean="0">
                          <a:solidFill>
                            <a:schemeClr val="dk1"/>
                          </a:solidFill>
                          <a:latin typeface="+mn-lt"/>
                          <a:ea typeface="+mn-ea"/>
                          <a:cs typeface="+mn-cs"/>
                        </a:rPr>
                        <a:t> leading range of wireless connectivity and</a:t>
                      </a:r>
                    </a:p>
                    <a:p>
                      <a:r>
                        <a:rPr lang="en-US" sz="1600" kern="1200" baseline="0" dirty="0" smtClean="0">
                          <a:solidFill>
                            <a:schemeClr val="dk1"/>
                          </a:solidFill>
                          <a:latin typeface="+mn-lt"/>
                          <a:ea typeface="+mn-ea"/>
                          <a:cs typeface="+mn-cs"/>
                        </a:rPr>
                        <a:t>security protocols compatible with hospital networks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726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Increase wristband efficiencies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kumimoji="0" lang="en-US" sz="1400" b="0" i="0" u="none" strike="noStrike" kern="0" cap="none" spc="0" normalizeH="0" baseline="0" noProof="0" dirty="0" smtClean="0">
                          <a:ln>
                            <a:noFill/>
                          </a:ln>
                          <a:solidFill>
                            <a:schemeClr val="tx1"/>
                          </a:solidFill>
                          <a:effectLst/>
                          <a:uLnTx/>
                          <a:uFillTx/>
                          <a:latin typeface="+mn-lt"/>
                          <a:ea typeface="+mn-ea"/>
                          <a:cs typeface="+mn-cs"/>
                        </a:rPr>
                        <a:t>No media waste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0"/>
                        </a:spcBef>
                        <a:buFont typeface="Arial" pitchFamily="34" charset="0"/>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Printer sensors for proper printing alignment every time</a:t>
                      </a:r>
                    </a:p>
                    <a:p>
                      <a:pPr>
                        <a:spcBef>
                          <a:spcPts val="0"/>
                        </a:spcBef>
                        <a:buFont typeface="Arial" pitchFamily="34" charset="0"/>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Optimal solution – Intermec printer + </a:t>
                      </a:r>
                      <a:r>
                        <a:rPr kumimoji="0" lang="en-US" sz="1600" b="0" i="0" u="none" strike="noStrike" kern="0" cap="none" spc="0" normalizeH="0" baseline="0" noProof="0" dirty="0" err="1" smtClean="0">
                          <a:ln>
                            <a:noFill/>
                          </a:ln>
                          <a:solidFill>
                            <a:schemeClr val="tx1"/>
                          </a:solidFill>
                          <a:effectLst/>
                          <a:uLnTx/>
                          <a:uFillTx/>
                          <a:latin typeface="+mn-lt"/>
                          <a:ea typeface="+mn-ea"/>
                          <a:cs typeface="+mn-cs"/>
                        </a:rPr>
                        <a:t>INBand</a:t>
                      </a:r>
                      <a:r>
                        <a:rPr kumimoji="0" lang="en-US" sz="1600" b="0" i="0" u="none" strike="noStrike" kern="0" cap="none" spc="0" normalizeH="0" baseline="0" noProof="0" dirty="0" smtClean="0">
                          <a:ln>
                            <a:noFill/>
                          </a:ln>
                          <a:solidFill>
                            <a:schemeClr val="tx1"/>
                          </a:solidFill>
                          <a:effectLst/>
                          <a:uLnTx/>
                          <a:uFillTx/>
                          <a:latin typeface="+mn-lt"/>
                          <a:ea typeface="+mn-ea"/>
                          <a:cs typeface="+mn-cs"/>
                        </a:rPr>
                        <a:t> wristband</a:t>
                      </a:r>
                    </a:p>
                    <a:p>
                      <a:pPr>
                        <a:spcBef>
                          <a:spcPts val="0"/>
                        </a:spcBef>
                        <a:buFont typeface="Arial" pitchFamily="34" charset="0"/>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r>
                        <a:rPr kumimoji="0" lang="en-US" sz="1600" b="1" i="0" u="none" strike="noStrike" kern="0" cap="none" spc="0" normalizeH="0" baseline="0" noProof="0" dirty="0" smtClean="0">
                          <a:ln>
                            <a:noFill/>
                          </a:ln>
                          <a:solidFill>
                            <a:schemeClr val="tx1"/>
                          </a:solidFill>
                          <a:effectLst/>
                          <a:uLnTx/>
                          <a:uFillTx/>
                          <a:latin typeface="+mn-lt"/>
                          <a:ea typeface="+mn-ea"/>
                          <a:cs typeface="+mn-cs"/>
                        </a:rPr>
                        <a:t>Media </a:t>
                      </a:r>
                      <a:r>
                        <a:rPr kumimoji="0" lang="en-US" sz="1600" b="0" i="0" u="none" strike="noStrike" kern="0" cap="none" spc="0" normalizeH="0" baseline="0" noProof="0" dirty="0" smtClean="0">
                          <a:ln>
                            <a:noFill/>
                          </a:ln>
                          <a:solidFill>
                            <a:schemeClr val="tx1"/>
                          </a:solidFill>
                          <a:effectLst/>
                          <a:uLnTx/>
                          <a:uFillTx/>
                          <a:latin typeface="+mn-lt"/>
                          <a:ea typeface="+mn-ea"/>
                          <a:cs typeface="+mn-cs"/>
                        </a:rPr>
                        <a:t>designed to withstand moisture, soaps, foam, washes, hand sanitizer, extreme temps &amp; repeated exposure while resting comfortable on patient’s wrist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6917">
                <a:tc>
                  <a:txBody>
                    <a:bodyPr/>
                    <a:lstStyle/>
                    <a:p>
                      <a:pPr>
                        <a:buFont typeface="Arial" pitchFamily="34" charset="0"/>
                        <a:buNone/>
                      </a:pPr>
                      <a:r>
                        <a:rPr lang="en-US" sz="1600" b="1" baseline="0" dirty="0" smtClean="0">
                          <a:solidFill>
                            <a:schemeClr val="tx1"/>
                          </a:solidFill>
                        </a:rPr>
                        <a:t>Implement a worry-free, easy to use wristband solution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Small form factor, quiet, clean-look</a:t>
                      </a:r>
                    </a:p>
                    <a:p>
                      <a:pPr marL="0" marR="0" lvl="0" indent="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Minimal staff set-up and support needs</a:t>
                      </a:r>
                    </a:p>
                    <a:p>
                      <a:pPr marL="0" marR="0" lvl="0" indent="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r>
                        <a:rPr lang="en-US" sz="1600" dirty="0" err="1" smtClean="0"/>
                        <a:t>PrintSet</a:t>
                      </a:r>
                      <a:r>
                        <a:rPr lang="en-US" sz="1600" dirty="0" smtClean="0"/>
                        <a:t> configuration tool for fast set-up and upgrades</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dirty="0" smtClean="0">
                          <a:solidFill>
                            <a:schemeClr val="tx1"/>
                          </a:solidFill>
                        </a:rPr>
                        <a:t> Free </a:t>
                      </a:r>
                      <a:r>
                        <a:rPr lang="en-US" sz="1600" dirty="0" err="1" smtClean="0">
                          <a:solidFill>
                            <a:schemeClr val="tx1"/>
                          </a:solidFill>
                        </a:rPr>
                        <a:t>printheads</a:t>
                      </a:r>
                      <a:r>
                        <a:rPr lang="en-US" sz="1600" dirty="0" smtClean="0">
                          <a:solidFill>
                            <a:schemeClr val="tx1"/>
                          </a:solidFill>
                        </a:rPr>
                        <a:t> for life with purchase of Intermec printer and media</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b="0" u="none" dirty="0" smtClean="0">
                          <a:solidFill>
                            <a:srgbClr val="292929"/>
                          </a:solidFill>
                        </a:rPr>
                        <a:t> </a:t>
                      </a:r>
                      <a:r>
                        <a:rPr lang="en-US" sz="1600" b="0" u="none" dirty="0" err="1" smtClean="0">
                          <a:solidFill>
                            <a:srgbClr val="292929"/>
                          </a:solidFill>
                        </a:rPr>
                        <a:t>iFast</a:t>
                      </a:r>
                      <a:r>
                        <a:rPr lang="en-US" sz="1600" b="0" u="none" dirty="0" smtClean="0">
                          <a:solidFill>
                            <a:srgbClr val="292929"/>
                          </a:solidFill>
                        </a:rPr>
                        <a:t> Program –Support team dedicated</a:t>
                      </a:r>
                      <a:r>
                        <a:rPr lang="en-US" sz="1600" b="0" u="none" baseline="0" dirty="0" smtClean="0">
                          <a:solidFill>
                            <a:srgbClr val="292929"/>
                          </a:solidFill>
                        </a:rPr>
                        <a:t> to ensuring easy </a:t>
                      </a:r>
                      <a:r>
                        <a:rPr lang="en-US" sz="1600" b="0" u="none" dirty="0" smtClean="0">
                          <a:solidFill>
                            <a:srgbClr val="292929"/>
                          </a:solidFill>
                        </a:rPr>
                        <a:t>drop-in for any printer language environment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pic>
        <p:nvPicPr>
          <p:cNvPr id="7" name="Picture 6" descr="Hospital_052.jpg"/>
          <p:cNvPicPr>
            <a:picLocks noChangeAspect="1"/>
          </p:cNvPicPr>
          <p:nvPr/>
        </p:nvPicPr>
        <p:blipFill>
          <a:blip r:embed="rId4" cstate="print"/>
          <a:stretch>
            <a:fillRect/>
          </a:stretch>
        </p:blipFill>
        <p:spPr>
          <a:xfrm>
            <a:off x="7019383" y="563322"/>
            <a:ext cx="1956135" cy="1405325"/>
          </a:xfrm>
          <a:prstGeom prst="rect">
            <a:avLst/>
          </a:prstGeom>
          <a:ln>
            <a:solidFill>
              <a:schemeClr val="tx2"/>
            </a:solidFill>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30393</TotalTime>
  <Words>3813</Words>
  <Application>Microsoft Office PowerPoint</Application>
  <PresentationFormat>On-screen Show (4:3)</PresentationFormat>
  <Paragraphs>687</Paragraphs>
  <Slides>35</Slides>
  <Notes>25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Default Design</vt:lpstr>
      <vt:lpstr>1_Default Design</vt:lpstr>
      <vt:lpstr>Slide 1</vt:lpstr>
      <vt:lpstr>Slide 2</vt:lpstr>
      <vt:lpstr>Slide 3</vt:lpstr>
      <vt:lpstr>Slide 4</vt:lpstr>
      <vt:lpstr>Slide 5</vt:lpstr>
      <vt:lpstr>Slide 6</vt:lpstr>
      <vt:lpstr>Slide 7</vt:lpstr>
      <vt:lpstr>Bar Code Printing Solutions for Healthcare  </vt:lpstr>
      <vt:lpstr>Patient Tracking &amp; Administration</vt:lpstr>
      <vt:lpstr>Point of Care &amp; Bedside</vt:lpstr>
      <vt:lpstr>Security &amp; Records</vt:lpstr>
      <vt:lpstr>Pharmacy &amp; Laboratory</vt:lpstr>
      <vt:lpstr>Supply Inventory &amp; Asset Tracking</vt:lpstr>
      <vt:lpstr>Slide 14</vt:lpstr>
      <vt:lpstr>Slide 15</vt:lpstr>
      <vt:lpstr>Slide 16</vt:lpstr>
      <vt:lpstr>Slide 17</vt:lpstr>
      <vt:lpstr>Slide 18</vt:lpstr>
      <vt:lpstr>Intermec Contacts</vt:lpstr>
      <vt:lpstr>Slide 20</vt:lpstr>
      <vt:lpstr>APPENDIX </vt:lpstr>
      <vt:lpstr>Easy to Sell – iFAST 48 Hour Response</vt:lpstr>
      <vt:lpstr>Why Should You Lead With Intermec?</vt:lpstr>
      <vt:lpstr>Intermec Desktop Printers PF8, PC41 The Easy Choice.</vt:lpstr>
      <vt:lpstr>Desktop Printer: PF8 - The Easy Choice </vt:lpstr>
      <vt:lpstr>Intermec Fixed Printers PD41/42, PF2i/4i, pm4i, px4i/6i  Smart. Strong. Secure.</vt:lpstr>
      <vt:lpstr>What’s Smart?</vt:lpstr>
      <vt:lpstr>What’s Strong?</vt:lpstr>
      <vt:lpstr>What’s Secure?</vt:lpstr>
      <vt:lpstr>Intermec Mobile Label Printers PB 22/32/50 Fast. Rugged. Smart.</vt:lpstr>
      <vt:lpstr>What’s Fast?</vt:lpstr>
      <vt:lpstr>What’s Rugged?</vt:lpstr>
      <vt:lpstr>What’s Smart?</vt:lpstr>
      <vt:lpstr>Intermec Smart Printing Label Printers with Computing Power</vt:lpstr>
      <vt:lpstr>The Best ‘Smart Printing’ on the Market Adding value  </vt:lpstr>
    </vt:vector>
  </TitlesOfParts>
  <Company>Intermec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Vytas Gaizutis</dc:creator>
  <cp:lastModifiedBy>Intermec</cp:lastModifiedBy>
  <cp:revision>1316</cp:revision>
  <dcterms:created xsi:type="dcterms:W3CDTF">2009-06-10T17:18:20Z</dcterms:created>
  <dcterms:modified xsi:type="dcterms:W3CDTF">2010-08-09T19:48:55Z</dcterms:modified>
</cp:coreProperties>
</file>