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84" r:id="rId4"/>
  </p:sldMasterIdLst>
  <p:notesMasterIdLst>
    <p:notesMasterId r:id="rId43"/>
  </p:notesMasterIdLst>
  <p:handoutMasterIdLst>
    <p:handoutMasterId r:id="rId44"/>
  </p:handoutMasterIdLst>
  <p:sldIdLst>
    <p:sldId id="386" r:id="rId5"/>
    <p:sldId id="380" r:id="rId6"/>
    <p:sldId id="385" r:id="rId7"/>
    <p:sldId id="387" r:id="rId8"/>
    <p:sldId id="388" r:id="rId9"/>
    <p:sldId id="389" r:id="rId10"/>
    <p:sldId id="390" r:id="rId11"/>
    <p:sldId id="391" r:id="rId12"/>
    <p:sldId id="392" r:id="rId13"/>
    <p:sldId id="393" r:id="rId14"/>
    <p:sldId id="394" r:id="rId15"/>
    <p:sldId id="395" r:id="rId16"/>
    <p:sldId id="396" r:id="rId17"/>
    <p:sldId id="397" r:id="rId18"/>
    <p:sldId id="398" r:id="rId19"/>
    <p:sldId id="399" r:id="rId20"/>
    <p:sldId id="400" r:id="rId21"/>
    <p:sldId id="401" r:id="rId22"/>
    <p:sldId id="402" r:id="rId23"/>
    <p:sldId id="407" r:id="rId24"/>
    <p:sldId id="408" r:id="rId25"/>
    <p:sldId id="410" r:id="rId26"/>
    <p:sldId id="411" r:id="rId27"/>
    <p:sldId id="412" r:id="rId28"/>
    <p:sldId id="413" r:id="rId29"/>
    <p:sldId id="414" r:id="rId30"/>
    <p:sldId id="415" r:id="rId31"/>
    <p:sldId id="427" r:id="rId32"/>
    <p:sldId id="426" r:id="rId33"/>
    <p:sldId id="417" r:id="rId34"/>
    <p:sldId id="418" r:id="rId35"/>
    <p:sldId id="419" r:id="rId36"/>
    <p:sldId id="420" r:id="rId37"/>
    <p:sldId id="421" r:id="rId38"/>
    <p:sldId id="422" r:id="rId39"/>
    <p:sldId id="423" r:id="rId40"/>
    <p:sldId id="424" r:id="rId41"/>
    <p:sldId id="425" r:id="rId4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20000"/>
      </a:spcBef>
      <a:spcAft>
        <a:spcPct val="0"/>
      </a:spcAft>
      <a:buSzPct val="65000"/>
      <a:defRPr sz="1500" b="1" kern="1200">
        <a:solidFill>
          <a:srgbClr val="003D78"/>
        </a:solidFill>
        <a:latin typeface="Trebuchet MS" pitchFamily="34" charset="0"/>
        <a:ea typeface="+mn-ea"/>
        <a:cs typeface="Arial" pitchFamily="34" charset="0"/>
      </a:defRPr>
    </a:lvl1pPr>
    <a:lvl2pPr marL="457200" algn="l" rtl="0" fontAlgn="base">
      <a:spcBef>
        <a:spcPct val="20000"/>
      </a:spcBef>
      <a:spcAft>
        <a:spcPct val="0"/>
      </a:spcAft>
      <a:buSzPct val="65000"/>
      <a:defRPr sz="1500" b="1" kern="1200">
        <a:solidFill>
          <a:srgbClr val="003D78"/>
        </a:solidFill>
        <a:latin typeface="Trebuchet MS" pitchFamily="34" charset="0"/>
        <a:ea typeface="+mn-ea"/>
        <a:cs typeface="Arial" pitchFamily="34" charset="0"/>
      </a:defRPr>
    </a:lvl2pPr>
    <a:lvl3pPr marL="914400" algn="l" rtl="0" fontAlgn="base">
      <a:spcBef>
        <a:spcPct val="20000"/>
      </a:spcBef>
      <a:spcAft>
        <a:spcPct val="0"/>
      </a:spcAft>
      <a:buSzPct val="65000"/>
      <a:defRPr sz="1500" b="1" kern="1200">
        <a:solidFill>
          <a:srgbClr val="003D78"/>
        </a:solidFill>
        <a:latin typeface="Trebuchet MS" pitchFamily="34" charset="0"/>
        <a:ea typeface="+mn-ea"/>
        <a:cs typeface="Arial" pitchFamily="34" charset="0"/>
      </a:defRPr>
    </a:lvl3pPr>
    <a:lvl4pPr marL="1371600" algn="l" rtl="0" fontAlgn="base">
      <a:spcBef>
        <a:spcPct val="20000"/>
      </a:spcBef>
      <a:spcAft>
        <a:spcPct val="0"/>
      </a:spcAft>
      <a:buSzPct val="65000"/>
      <a:defRPr sz="1500" b="1" kern="1200">
        <a:solidFill>
          <a:srgbClr val="003D78"/>
        </a:solidFill>
        <a:latin typeface="Trebuchet MS" pitchFamily="34" charset="0"/>
        <a:ea typeface="+mn-ea"/>
        <a:cs typeface="Arial" pitchFamily="34" charset="0"/>
      </a:defRPr>
    </a:lvl4pPr>
    <a:lvl5pPr marL="1828800" algn="l" rtl="0" fontAlgn="base">
      <a:spcBef>
        <a:spcPct val="20000"/>
      </a:spcBef>
      <a:spcAft>
        <a:spcPct val="0"/>
      </a:spcAft>
      <a:buSzPct val="65000"/>
      <a:defRPr sz="1500" b="1" kern="1200">
        <a:solidFill>
          <a:srgbClr val="003D78"/>
        </a:solidFill>
        <a:latin typeface="Trebuchet MS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sz="1500" b="1" kern="1200">
        <a:solidFill>
          <a:srgbClr val="003D78"/>
        </a:solidFill>
        <a:latin typeface="Trebuchet MS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sz="1500" b="1" kern="1200">
        <a:solidFill>
          <a:srgbClr val="003D78"/>
        </a:solidFill>
        <a:latin typeface="Trebuchet MS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sz="1500" b="1" kern="1200">
        <a:solidFill>
          <a:srgbClr val="003D78"/>
        </a:solidFill>
        <a:latin typeface="Trebuchet MS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sz="1500" b="1" kern="1200">
        <a:solidFill>
          <a:srgbClr val="003D78"/>
        </a:solidFill>
        <a:latin typeface="Trebuchet MS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D78"/>
    <a:srgbClr val="5A5A5A"/>
    <a:srgbClr val="004F9E"/>
    <a:srgbClr val="996633"/>
    <a:srgbClr val="000000"/>
    <a:srgbClr val="669900"/>
    <a:srgbClr val="996600"/>
    <a:srgbClr val="333333"/>
    <a:srgbClr val="0058B0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15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6730" autoAdjust="0"/>
    <p:restoredTop sz="90971" autoAdjust="0"/>
  </p:normalViewPr>
  <p:slideViewPr>
    <p:cSldViewPr snapToGrid="0">
      <p:cViewPr varScale="1">
        <p:scale>
          <a:sx n="83" d="100"/>
          <a:sy n="83" d="100"/>
        </p:scale>
        <p:origin x="-1566" y="-84"/>
      </p:cViewPr>
      <p:guideLst>
        <p:guide orient="horz" pos="2160"/>
        <p:guide orient="horz" pos="391"/>
        <p:guide orient="horz" pos="1065"/>
        <p:guide orient="horz" pos="3987"/>
        <p:guide pos="2880"/>
        <p:guide pos="386"/>
        <p:guide pos="5428"/>
        <p:guide pos="335"/>
      </p:guideLst>
    </p:cSldViewPr>
  </p:slideViewPr>
  <p:outlineViewPr>
    <p:cViewPr>
      <p:scale>
        <a:sx n="33" d="100"/>
        <a:sy n="33" d="100"/>
      </p:scale>
      <p:origin x="0" y="126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5" d="100"/>
          <a:sy n="85" d="100"/>
        </p:scale>
        <p:origin x="-2574" y="-78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slide" Target="slides/slide37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notesMaster" Target="notesMasters/notesMaster1.xml"/><Relationship Id="rId48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A3CD8D2-4DE0-4711-8A65-97872FA6019A}" type="datetimeFigureOut">
              <a:rPr lang="en-US" smtClean="0"/>
              <a:t>8/31/2012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71AC6AF-EC8A-41AB-BE9F-7A4F4D43445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739357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76800EB-D680-400C-9FE2-58D5B389E7D5}" type="datetimeFigureOut">
              <a:rPr lang="en-US" smtClean="0"/>
              <a:pPr/>
              <a:t>8/31/2012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200C2E1-7753-4DD1-8A2A-2FCD9DCB116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17201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00C2E1-7753-4DD1-8A2A-2FCD9DCB1166}" type="slidenum">
              <a:rPr lang="en-US" smtClean="0"/>
              <a:pPr/>
              <a:t>27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925528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00C2E1-7753-4DD1-8A2A-2FCD9DCB1166}" type="slidenum">
              <a:rPr lang="en-US" smtClean="0"/>
              <a:pPr/>
              <a:t>28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925528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00C2E1-7753-4DD1-8A2A-2FCD9DCB1166}" type="slidenum">
              <a:rPr lang="en-US" smtClean="0"/>
              <a:pPr/>
              <a:t>29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925528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00C2E1-7753-4DD1-8A2A-2FCD9DCB1166}" type="slidenum">
              <a:rPr lang="en-US" smtClean="0"/>
              <a:pPr/>
              <a:t>30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925528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00C2E1-7753-4DD1-8A2A-2FCD9DCB1166}" type="slidenum">
              <a:rPr lang="en-US" smtClean="0"/>
              <a:pPr/>
              <a:t>31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92552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32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>
              <a:defRPr sz="28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>
              <a:defRPr sz="24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2pPr>
            <a:lvl3pPr>
              <a:defRPr sz="20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3pPr>
            <a:lvl4pPr>
              <a:defRPr sz="18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4pPr>
            <a:lvl5pPr>
              <a:defRPr sz="18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55675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55025"/>
            <a:ext cx="4040188" cy="639762"/>
          </a:xfrm>
        </p:spPr>
        <p:txBody>
          <a:bodyPr anchor="b">
            <a:normAutofit/>
          </a:bodyPr>
          <a:lstStyle>
            <a:lvl1pPr marL="0" indent="0">
              <a:buNone/>
              <a:defRPr sz="2000" b="1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993643"/>
            <a:ext cx="4040188" cy="3951288"/>
          </a:xfrm>
        </p:spPr>
        <p:txBody>
          <a:bodyPr/>
          <a:lstStyle>
            <a:lvl1pPr>
              <a:defRPr sz="18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>
              <a:defRPr sz="18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2pPr>
            <a:lvl3pPr>
              <a:defRPr sz="18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3pPr>
            <a:lvl4pPr>
              <a:defRPr sz="16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4pPr>
            <a:lvl5pPr>
              <a:defRPr sz="16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255025"/>
            <a:ext cx="4041775" cy="639762"/>
          </a:xfrm>
        </p:spPr>
        <p:txBody>
          <a:bodyPr anchor="b">
            <a:normAutofit/>
          </a:bodyPr>
          <a:lstStyle>
            <a:lvl1pPr marL="0" indent="0">
              <a:buNone/>
              <a:defRPr sz="2000" b="1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993643"/>
            <a:ext cx="4041775" cy="3951288"/>
          </a:xfrm>
        </p:spPr>
        <p:txBody>
          <a:bodyPr/>
          <a:lstStyle>
            <a:lvl1pPr>
              <a:defRPr sz="18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>
              <a:defRPr sz="18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2pPr>
            <a:lvl3pPr>
              <a:defRPr sz="18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3pPr>
            <a:lvl4pPr>
              <a:defRPr sz="16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4pPr>
            <a:lvl5pPr>
              <a:defRPr sz="16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28766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oubl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264257"/>
            <a:ext cx="4040188" cy="4680674"/>
          </a:xfrm>
        </p:spPr>
        <p:txBody>
          <a:bodyPr/>
          <a:lstStyle>
            <a:lvl1pPr>
              <a:defRPr sz="18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>
              <a:defRPr sz="18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2pPr>
            <a:lvl3pPr>
              <a:defRPr sz="18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3pPr>
            <a:lvl4pPr>
              <a:defRPr sz="16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4pPr>
            <a:lvl5pPr>
              <a:defRPr sz="16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264257"/>
            <a:ext cx="4041775" cy="4680674"/>
          </a:xfrm>
        </p:spPr>
        <p:txBody>
          <a:bodyPr/>
          <a:lstStyle>
            <a:lvl1pPr>
              <a:defRPr sz="18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>
              <a:defRPr sz="18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2pPr>
            <a:lvl3pPr>
              <a:defRPr sz="18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3pPr>
            <a:lvl4pPr>
              <a:defRPr sz="16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4pPr>
            <a:lvl5pPr>
              <a:defRPr sz="16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37601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98391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9" name="Rectangle 6"/>
          <p:cNvSpPr>
            <a:spLocks noChangeArrowheads="1"/>
          </p:cNvSpPr>
          <p:nvPr userDrawn="1"/>
        </p:nvSpPr>
        <p:spPr bwMode="auto">
          <a:xfrm>
            <a:off x="6432550" y="6567036"/>
            <a:ext cx="2133600" cy="1231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>
            <a:spAutoFit/>
          </a:bodyPr>
          <a:lstStyle/>
          <a:p>
            <a:pPr algn="r">
              <a:spcBef>
                <a:spcPct val="0"/>
              </a:spcBef>
              <a:buSzTx/>
              <a:defRPr/>
            </a:pPr>
            <a:fld id="{AC027628-634E-4DE6-B09B-C745D4B75624}" type="slidenum">
              <a:rPr lang="en-US" sz="800" b="0">
                <a:solidFill>
                  <a:srgbClr val="5A5A5A"/>
                </a:solidFill>
                <a:cs typeface="Arial" charset="0"/>
              </a:rPr>
              <a:pPr algn="r">
                <a:spcBef>
                  <a:spcPct val="0"/>
                </a:spcBef>
                <a:buSzTx/>
                <a:defRPr/>
              </a:pPr>
              <a:t>‹#›</a:t>
            </a:fld>
            <a:endParaRPr lang="en-US" sz="800" b="0" dirty="0">
              <a:solidFill>
                <a:srgbClr val="5A5A5A"/>
              </a:solidFill>
              <a:cs typeface="Arial" charset="0"/>
            </a:endParaRPr>
          </a:p>
        </p:txBody>
      </p:sp>
      <p:sp>
        <p:nvSpPr>
          <p:cNvPr id="10" name="TextBox 9"/>
          <p:cNvSpPr txBox="1"/>
          <p:nvPr userDrawn="1"/>
        </p:nvSpPr>
        <p:spPr>
          <a:xfrm>
            <a:off x="3910601" y="6519482"/>
            <a:ext cx="132279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  <a:buSzTx/>
              <a:defRPr/>
            </a:pPr>
            <a:r>
              <a:rPr lang="en-US" sz="800" b="0" kern="1200" dirty="0" smtClean="0">
                <a:solidFill>
                  <a:srgbClr val="5A5A5A"/>
                </a:solidFill>
                <a:latin typeface="+mn-lt"/>
                <a:ea typeface="+mn-ea"/>
                <a:cs typeface="Arial" charset="0"/>
              </a:rPr>
              <a:t>COMPANY CONFIDENTIAL</a:t>
            </a:r>
            <a:endParaRPr lang="en-US" sz="800" b="0" kern="1200" dirty="0">
              <a:solidFill>
                <a:srgbClr val="5A5A5A"/>
              </a:solidFill>
              <a:latin typeface="+mn-lt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613783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9" name="Rectangle 6"/>
          <p:cNvSpPr>
            <a:spLocks noChangeArrowheads="1"/>
          </p:cNvSpPr>
          <p:nvPr userDrawn="1"/>
        </p:nvSpPr>
        <p:spPr bwMode="auto">
          <a:xfrm>
            <a:off x="6432550" y="6567036"/>
            <a:ext cx="2133600" cy="1231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>
            <a:spAutoFit/>
          </a:bodyPr>
          <a:lstStyle/>
          <a:p>
            <a:pPr algn="r">
              <a:spcBef>
                <a:spcPct val="0"/>
              </a:spcBef>
              <a:buSzTx/>
              <a:defRPr/>
            </a:pPr>
            <a:fld id="{AC027628-634E-4DE6-B09B-C745D4B75624}" type="slidenum">
              <a:rPr lang="en-US" sz="800" b="0">
                <a:solidFill>
                  <a:srgbClr val="5A5A5A"/>
                </a:solidFill>
                <a:cs typeface="Arial" charset="0"/>
              </a:rPr>
              <a:pPr algn="r">
                <a:spcBef>
                  <a:spcPct val="0"/>
                </a:spcBef>
                <a:buSzTx/>
                <a:defRPr/>
              </a:pPr>
              <a:t>‹#›</a:t>
            </a:fld>
            <a:endParaRPr lang="en-US" sz="800" b="0" dirty="0">
              <a:solidFill>
                <a:srgbClr val="5A5A5A"/>
              </a:solidFill>
              <a:cs typeface="Arial" charset="0"/>
            </a:endParaRPr>
          </a:p>
        </p:txBody>
      </p:sp>
      <p:sp>
        <p:nvSpPr>
          <p:cNvPr id="10" name="TextBox 9"/>
          <p:cNvSpPr txBox="1"/>
          <p:nvPr userDrawn="1"/>
        </p:nvSpPr>
        <p:spPr>
          <a:xfrm>
            <a:off x="3910601" y="6519482"/>
            <a:ext cx="132279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  <a:buSzTx/>
              <a:defRPr/>
            </a:pPr>
            <a:r>
              <a:rPr lang="en-US" sz="800" b="0" kern="1200" dirty="0" smtClean="0">
                <a:solidFill>
                  <a:srgbClr val="5A5A5A"/>
                </a:solidFill>
                <a:latin typeface="+mn-lt"/>
                <a:ea typeface="+mn-ea"/>
                <a:cs typeface="Arial" charset="0"/>
              </a:rPr>
              <a:t>COMPANY CONFIDENTIAL</a:t>
            </a:r>
            <a:endParaRPr lang="en-US" sz="800" b="0" kern="1200" dirty="0">
              <a:solidFill>
                <a:srgbClr val="5A5A5A"/>
              </a:solidFill>
              <a:latin typeface="+mn-lt"/>
              <a:ea typeface="+mn-ea"/>
              <a:cs typeface="Arial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3588" y="2323720"/>
            <a:ext cx="4806329" cy="10820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91605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11059" y="1810284"/>
            <a:ext cx="8137526" cy="584775"/>
          </a:xfrm>
        </p:spPr>
        <p:txBody>
          <a:bodyPr wrap="square" anchor="t" anchorCtr="0">
            <a:spAutoFit/>
          </a:bodyPr>
          <a:lstStyle>
            <a:lvl1pPr>
              <a:defRPr sz="3200" smtClean="0"/>
            </a:lvl1pPr>
          </a:lstStyle>
          <a:p>
            <a:r>
              <a:rPr lang="en-US" dirty="0" smtClean="0"/>
              <a:t>Click to edit Master title style</a:t>
            </a:r>
          </a:p>
        </p:txBody>
      </p:sp>
      <p:sp>
        <p:nvSpPr>
          <p:cNvPr id="8" name="Rectangle 10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564883" y="2354383"/>
            <a:ext cx="8137526" cy="276999"/>
          </a:xfrm>
        </p:spPr>
        <p:txBody>
          <a:bodyPr wrap="square" lIns="0" tIns="0" rIns="0" bIns="0" anchor="ctr">
            <a:spAutoFit/>
          </a:bodyPr>
          <a:lstStyle>
            <a:lvl1pPr marL="0" indent="0">
              <a:buFontTx/>
              <a:buNone/>
              <a:defRPr sz="1800" b="0" smtClean="0">
                <a:solidFill>
                  <a:srgbClr val="5A5A5A"/>
                </a:solidFill>
              </a:defRPr>
            </a:lvl1pPr>
          </a:lstStyle>
          <a:p>
            <a:r>
              <a:rPr lang="en-US" dirty="0" smtClean="0"/>
              <a:t>Click to edit Master subtitle style</a:t>
            </a:r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769973"/>
            <a:ext cx="9144000" cy="3657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1484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11059" y="1810284"/>
            <a:ext cx="8137526" cy="584775"/>
          </a:xfrm>
        </p:spPr>
        <p:txBody>
          <a:bodyPr wrap="square" anchor="t" anchorCtr="0">
            <a:spAutoFit/>
          </a:bodyPr>
          <a:lstStyle>
            <a:lvl1pPr>
              <a:defRPr sz="3200" smtClean="0"/>
            </a:lvl1pPr>
          </a:lstStyle>
          <a:p>
            <a:r>
              <a:rPr lang="en-US" dirty="0" smtClean="0"/>
              <a:t>Click to edit Master title style</a:t>
            </a:r>
          </a:p>
        </p:txBody>
      </p:sp>
      <p:sp>
        <p:nvSpPr>
          <p:cNvPr id="8" name="Rectangle 10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564883" y="2354383"/>
            <a:ext cx="8137526" cy="276999"/>
          </a:xfrm>
        </p:spPr>
        <p:txBody>
          <a:bodyPr wrap="square" lIns="0" tIns="0" rIns="0" bIns="0" anchor="ctr">
            <a:spAutoFit/>
          </a:bodyPr>
          <a:lstStyle>
            <a:lvl1pPr marL="0" indent="0">
              <a:buFontTx/>
              <a:buNone/>
              <a:defRPr sz="1800" b="0" smtClean="0">
                <a:solidFill>
                  <a:srgbClr val="5A5A5A"/>
                </a:solidFill>
              </a:defRPr>
            </a:lvl1pPr>
          </a:lstStyle>
          <a:p>
            <a:r>
              <a:rPr lang="en-US" dirty="0" smtClean="0"/>
              <a:t>Click to edit Master subtitle style</a:t>
            </a: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740860"/>
            <a:ext cx="9144000" cy="3657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36329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11059" y="1810284"/>
            <a:ext cx="8137526" cy="584775"/>
          </a:xfrm>
        </p:spPr>
        <p:txBody>
          <a:bodyPr wrap="square" anchor="t" anchorCtr="0">
            <a:spAutoFit/>
          </a:bodyPr>
          <a:lstStyle>
            <a:lvl1pPr>
              <a:defRPr sz="3200" smtClean="0"/>
            </a:lvl1pPr>
          </a:lstStyle>
          <a:p>
            <a:r>
              <a:rPr lang="en-US" dirty="0" smtClean="0"/>
              <a:t>Click to edit Master title style</a:t>
            </a:r>
          </a:p>
        </p:txBody>
      </p:sp>
      <p:sp>
        <p:nvSpPr>
          <p:cNvPr id="8" name="Rectangle 10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564883" y="2354383"/>
            <a:ext cx="8137526" cy="276999"/>
          </a:xfrm>
        </p:spPr>
        <p:txBody>
          <a:bodyPr wrap="square" lIns="0" tIns="0" rIns="0" bIns="0" anchor="ctr">
            <a:spAutoFit/>
          </a:bodyPr>
          <a:lstStyle>
            <a:lvl1pPr marL="0" indent="0">
              <a:buFontTx/>
              <a:buNone/>
              <a:defRPr sz="1800" b="0" smtClean="0">
                <a:solidFill>
                  <a:srgbClr val="5A5A5A"/>
                </a:solidFill>
              </a:defRPr>
            </a:lvl1pPr>
          </a:lstStyle>
          <a:p>
            <a:r>
              <a:rPr lang="en-US" dirty="0" smtClean="0"/>
              <a:t>Click to edit Master subtitle style</a:t>
            </a:r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761735"/>
            <a:ext cx="9144000" cy="3657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47872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jp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068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954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>
            <a:spLocks noChangeArrowheads="1"/>
          </p:cNvSpPr>
          <p:nvPr userDrawn="1"/>
        </p:nvSpPr>
        <p:spPr bwMode="auto">
          <a:xfrm>
            <a:off x="6432550" y="6583814"/>
            <a:ext cx="2133600" cy="1231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>
            <a:spAutoFit/>
          </a:bodyPr>
          <a:lstStyle/>
          <a:p>
            <a:pPr algn="r">
              <a:spcBef>
                <a:spcPct val="0"/>
              </a:spcBef>
              <a:buSzTx/>
              <a:defRPr/>
            </a:pPr>
            <a:fld id="{AC027628-634E-4DE6-B09B-C745D4B75624}" type="slidenum">
              <a:rPr lang="en-US" sz="800" b="0">
                <a:solidFill>
                  <a:srgbClr val="5A5A5A"/>
                </a:solidFill>
                <a:cs typeface="Arial" charset="0"/>
              </a:rPr>
              <a:pPr algn="r">
                <a:spcBef>
                  <a:spcPct val="0"/>
                </a:spcBef>
                <a:buSzTx/>
                <a:defRPr/>
              </a:pPr>
              <a:t>‹#›</a:t>
            </a:fld>
            <a:endParaRPr lang="en-US" sz="800" b="0" dirty="0">
              <a:solidFill>
                <a:srgbClr val="5A5A5A"/>
              </a:solidFill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572142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6" r:id="rId1"/>
    <p:sldLayoutId id="2147483787" r:id="rId2"/>
    <p:sldLayoutId id="2147483805" r:id="rId3"/>
    <p:sldLayoutId id="2147483788" r:id="rId4"/>
    <p:sldLayoutId id="2147483800" r:id="rId5"/>
    <p:sldLayoutId id="2147483806" r:id="rId6"/>
    <p:sldLayoutId id="2147483799" r:id="rId7"/>
    <p:sldLayoutId id="2147483794" r:id="rId8"/>
    <p:sldLayoutId id="2147483804" r:id="rId9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sldNum="0" hdr="0" dt="0"/>
  <p:txStyles>
    <p:titleStyle>
      <a:lvl1pPr algn="l" defTabSz="914400" rtl="0" eaLnBrk="1" latinLnBrk="0" hangingPunct="1">
        <a:spcBef>
          <a:spcPct val="0"/>
        </a:spcBef>
        <a:buNone/>
        <a:defRPr sz="3200" kern="1200">
          <a:solidFill>
            <a:schemeClr val="tx2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457200" indent="-457200" algn="l" defTabSz="914400" rtl="0" eaLnBrk="1" latinLnBrk="0" hangingPunct="1">
        <a:spcBef>
          <a:spcPct val="20000"/>
        </a:spcBef>
        <a:buSzPct val="70000"/>
        <a:buFontTx/>
        <a:buBlip>
          <a:blip r:embed="rId12"/>
        </a:buBlip>
        <a:defRPr sz="2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SzPct val="70000"/>
        <a:buFontTx/>
        <a:buBlip>
          <a:blip r:embed="rId13"/>
        </a:buBlip>
        <a:defRPr sz="2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13" Type="http://schemas.microsoft.com/office/2007/relationships/hdphoto" Target="../media/hdphoto10.wdp"/><Relationship Id="rId18" Type="http://schemas.openxmlformats.org/officeDocument/2006/relationships/image" Target="../media/image31.png"/><Relationship Id="rId3" Type="http://schemas.microsoft.com/office/2007/relationships/hdphoto" Target="../media/hdphoto5.wdp"/><Relationship Id="rId7" Type="http://schemas.microsoft.com/office/2007/relationships/hdphoto" Target="../media/hdphoto7.wdp"/><Relationship Id="rId12" Type="http://schemas.openxmlformats.org/officeDocument/2006/relationships/image" Target="../media/image28.png"/><Relationship Id="rId17" Type="http://schemas.microsoft.com/office/2007/relationships/hdphoto" Target="../media/hdphoto12.wdp"/><Relationship Id="rId2" Type="http://schemas.openxmlformats.org/officeDocument/2006/relationships/image" Target="../media/image23.png"/><Relationship Id="rId16" Type="http://schemas.openxmlformats.org/officeDocument/2006/relationships/image" Target="../media/image30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5.png"/><Relationship Id="rId11" Type="http://schemas.microsoft.com/office/2007/relationships/hdphoto" Target="../media/hdphoto9.wdp"/><Relationship Id="rId5" Type="http://schemas.microsoft.com/office/2007/relationships/hdphoto" Target="../media/hdphoto6.wdp"/><Relationship Id="rId15" Type="http://schemas.microsoft.com/office/2007/relationships/hdphoto" Target="../media/hdphoto11.wdp"/><Relationship Id="rId10" Type="http://schemas.openxmlformats.org/officeDocument/2006/relationships/image" Target="../media/image27.png"/><Relationship Id="rId19" Type="http://schemas.microsoft.com/office/2007/relationships/hdphoto" Target="../media/hdphoto13.wdp"/><Relationship Id="rId4" Type="http://schemas.openxmlformats.org/officeDocument/2006/relationships/image" Target="../media/image24.png"/><Relationship Id="rId9" Type="http://schemas.microsoft.com/office/2007/relationships/hdphoto" Target="../media/hdphoto8.wdp"/><Relationship Id="rId14" Type="http://schemas.openxmlformats.org/officeDocument/2006/relationships/image" Target="../media/image29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emf"/><Relationship Id="rId2" Type="http://schemas.openxmlformats.org/officeDocument/2006/relationships/image" Target="../media/image32.emf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emf"/><Relationship Id="rId2" Type="http://schemas.openxmlformats.org/officeDocument/2006/relationships/image" Target="../media/image34.emf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png"/><Relationship Id="rId3" Type="http://schemas.openxmlformats.org/officeDocument/2006/relationships/image" Target="../media/image38.png"/><Relationship Id="rId7" Type="http://schemas.openxmlformats.org/officeDocument/2006/relationships/hyperlink" Target="http://www.scanning.datalogic.com/sitefiles/pspd8300.aspx" TargetMode="External"/><Relationship Id="rId12" Type="http://schemas.openxmlformats.org/officeDocument/2006/relationships/image" Target="../media/image42.png"/><Relationship Id="rId2" Type="http://schemas.openxmlformats.org/officeDocument/2006/relationships/hyperlink" Target="http://www.motorola.com/Business/US-EN/Business+Product+and+Services/Bar+Code+Scanning/Bar+Code+Scanners/Rugged+Scanners/DS3478-SF_US-EN" TargetMode="External"/><Relationship Id="rId1" Type="http://schemas.openxmlformats.org/officeDocument/2006/relationships/slideLayout" Target="../slideLayouts/slideLayout4.xml"/><Relationship Id="rId6" Type="http://schemas.microsoft.com/office/2007/relationships/hdphoto" Target="../media/hdphoto15.wdp"/><Relationship Id="rId11" Type="http://schemas.microsoft.com/office/2007/relationships/hdphoto" Target="../media/hdphoto17.wdp"/><Relationship Id="rId5" Type="http://schemas.openxmlformats.org/officeDocument/2006/relationships/image" Target="../media/image39.png"/><Relationship Id="rId10" Type="http://schemas.openxmlformats.org/officeDocument/2006/relationships/image" Target="../media/image41.png"/><Relationship Id="rId4" Type="http://schemas.microsoft.com/office/2007/relationships/hdphoto" Target="../media/hdphoto14.wdp"/><Relationship Id="rId9" Type="http://schemas.microsoft.com/office/2007/relationships/hdphoto" Target="../media/hdphoto16.wdp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microsoft.com/office/2007/relationships/hdphoto" Target="../media/hdphoto19.wdp"/><Relationship Id="rId5" Type="http://schemas.openxmlformats.org/officeDocument/2006/relationships/image" Target="../media/image44.png"/><Relationship Id="rId4" Type="http://schemas.microsoft.com/office/2007/relationships/hdphoto" Target="../media/hdphoto18.wdp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microsoft.com/office/2007/relationships/hdphoto" Target="../media/hdphoto19.wdp"/><Relationship Id="rId5" Type="http://schemas.openxmlformats.org/officeDocument/2006/relationships/image" Target="../media/image44.png"/><Relationship Id="rId4" Type="http://schemas.microsoft.com/office/2007/relationships/hdphoto" Target="../media/hdphoto18.wdp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microsoft.com/office/2007/relationships/hdphoto" Target="../media/hdphoto21.wdp"/><Relationship Id="rId5" Type="http://schemas.openxmlformats.org/officeDocument/2006/relationships/image" Target="../media/image46.png"/><Relationship Id="rId4" Type="http://schemas.microsoft.com/office/2007/relationships/hdphoto" Target="../media/hdphoto20.wdp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10.png"/><Relationship Id="rId7" Type="http://schemas.microsoft.com/office/2007/relationships/hdphoto" Target="../media/hdphoto1.wdp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3.png"/><Relationship Id="rId11" Type="http://schemas.microsoft.com/office/2007/relationships/hdphoto" Target="../media/hdphoto3.wdp"/><Relationship Id="rId5" Type="http://schemas.openxmlformats.org/officeDocument/2006/relationships/image" Target="../media/image12.png"/><Relationship Id="rId10" Type="http://schemas.openxmlformats.org/officeDocument/2006/relationships/image" Target="../media/image15.png"/><Relationship Id="rId4" Type="http://schemas.openxmlformats.org/officeDocument/2006/relationships/image" Target="../media/image11.png"/><Relationship Id="rId9" Type="http://schemas.microsoft.com/office/2007/relationships/hdphoto" Target="../media/hdphoto2.wdp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microsoft.com/office/2007/relationships/hdphoto" Target="../media/hdphoto22.wdp"/><Relationship Id="rId5" Type="http://schemas.openxmlformats.org/officeDocument/2006/relationships/image" Target="../media/image47.png"/><Relationship Id="rId4" Type="http://schemas.microsoft.com/office/2007/relationships/hdphoto" Target="../media/hdphoto20.wdp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microsoft.com/office/2007/relationships/hdphoto" Target="../media/hdphoto23.wdp"/><Relationship Id="rId5" Type="http://schemas.openxmlformats.org/officeDocument/2006/relationships/image" Target="../media/image48.png"/><Relationship Id="rId4" Type="http://schemas.microsoft.com/office/2007/relationships/hdphoto" Target="../media/hdphoto20.wdp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jpg"/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6.jpeg"/><Relationship Id="rId13" Type="http://schemas.openxmlformats.org/officeDocument/2006/relationships/image" Target="../media/image61.jpeg"/><Relationship Id="rId3" Type="http://schemas.openxmlformats.org/officeDocument/2006/relationships/image" Target="../media/image51.jpg"/><Relationship Id="rId7" Type="http://schemas.openxmlformats.org/officeDocument/2006/relationships/image" Target="../media/image55.jpeg"/><Relationship Id="rId12" Type="http://schemas.openxmlformats.org/officeDocument/2006/relationships/image" Target="../media/image60.jpeg"/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4.jpeg"/><Relationship Id="rId11" Type="http://schemas.openxmlformats.org/officeDocument/2006/relationships/image" Target="../media/image59.jpeg"/><Relationship Id="rId5" Type="http://schemas.openxmlformats.org/officeDocument/2006/relationships/image" Target="../media/image53.jpg"/><Relationship Id="rId10" Type="http://schemas.openxmlformats.org/officeDocument/2006/relationships/image" Target="../media/image58.jpeg"/><Relationship Id="rId4" Type="http://schemas.openxmlformats.org/officeDocument/2006/relationships/image" Target="../media/image52.jpg"/><Relationship Id="rId9" Type="http://schemas.openxmlformats.org/officeDocument/2006/relationships/image" Target="../media/image57.jpe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2.jp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.png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3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jpg"/><Relationship Id="rId1" Type="http://schemas.openxmlformats.org/officeDocument/2006/relationships/slideLayout" Target="../slideLayouts/slideLayout3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SR61B Launch Webinar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sz="quarter" idx="1"/>
          </p:nvPr>
        </p:nvSpPr>
        <p:spPr/>
        <p:txBody>
          <a:bodyPr/>
          <a:lstStyle/>
          <a:p>
            <a:r>
              <a:rPr lang="en-US" dirty="0" smtClean="0"/>
              <a:t>September 6, 2012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59921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Ruggedness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4367814" y="1295400"/>
            <a:ext cx="4318986" cy="4525963"/>
          </a:xfrm>
        </p:spPr>
        <p:txBody>
          <a:bodyPr>
            <a:normAutofit fontScale="85000" lnSpcReduction="10000"/>
          </a:bodyPr>
          <a:lstStyle/>
          <a:p>
            <a:pPr>
              <a:lnSpc>
                <a:spcPct val="110000"/>
              </a:lnSpc>
            </a:pPr>
            <a:r>
              <a:rPr lang="en-US" dirty="0" smtClean="0">
                <a:solidFill>
                  <a:schemeClr val="tx1"/>
                </a:solidFill>
              </a:rPr>
              <a:t>Survives 26 drops to concrete or steel from 2 meters (6.5 feet)</a:t>
            </a:r>
          </a:p>
          <a:p>
            <a:pPr>
              <a:lnSpc>
                <a:spcPct val="110000"/>
              </a:lnSpc>
            </a:pPr>
            <a:r>
              <a:rPr lang="en-US" dirty="0" smtClean="0">
                <a:solidFill>
                  <a:schemeClr val="tx1"/>
                </a:solidFill>
              </a:rPr>
              <a:t>Rated IP54 for water and dust protection</a:t>
            </a:r>
          </a:p>
          <a:p>
            <a:pPr>
              <a:lnSpc>
                <a:spcPct val="110000"/>
              </a:lnSpc>
            </a:pPr>
            <a:r>
              <a:rPr lang="en-US" dirty="0" smtClean="0">
                <a:solidFill>
                  <a:schemeClr val="tx1"/>
                </a:solidFill>
              </a:rPr>
              <a:t>Wide operating temperature range</a:t>
            </a:r>
          </a:p>
          <a:p>
            <a:pPr>
              <a:lnSpc>
                <a:spcPct val="110000"/>
              </a:lnSpc>
            </a:pPr>
            <a:r>
              <a:rPr lang="en-US" dirty="0" smtClean="0">
                <a:solidFill>
                  <a:schemeClr val="tx1"/>
                </a:solidFill>
              </a:rPr>
              <a:t>Withstands forklift-grade shock and vibration</a:t>
            </a:r>
          </a:p>
          <a:p>
            <a:pPr>
              <a:lnSpc>
                <a:spcPct val="110000"/>
              </a:lnSpc>
            </a:pPr>
            <a:r>
              <a:rPr lang="en-US" dirty="0" smtClean="0">
                <a:solidFill>
                  <a:schemeClr val="tx1"/>
                </a:solidFill>
              </a:rPr>
              <a:t>Mature form factor that has stood the test of time</a:t>
            </a: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7609" y="1329445"/>
            <a:ext cx="3533259" cy="414807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9068153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SR61B Launch Summary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Program objectives</a:t>
            </a:r>
          </a:p>
          <a:p>
            <a:pPr lvl="1"/>
            <a:r>
              <a:rPr lang="en-US" dirty="0" smtClean="0"/>
              <a:t>Add new scan engines as line extensions (EA30, EA30HD)</a:t>
            </a:r>
          </a:p>
          <a:p>
            <a:pPr lvl="1"/>
            <a:r>
              <a:rPr lang="en-US" dirty="0" smtClean="0"/>
              <a:t>Reach competitive price parity for tethered and cordless models</a:t>
            </a:r>
          </a:p>
          <a:p>
            <a:pPr lvl="1"/>
            <a:r>
              <a:rPr lang="en-US" dirty="0" smtClean="0"/>
              <a:t>Improve supply chain stability</a:t>
            </a:r>
          </a:p>
          <a:p>
            <a:r>
              <a:rPr lang="en-US" dirty="0" smtClean="0"/>
              <a:t>Family refresh</a:t>
            </a:r>
          </a:p>
          <a:p>
            <a:pPr lvl="1"/>
            <a:r>
              <a:rPr lang="en-US" dirty="0" smtClean="0"/>
              <a:t>Retain SR61 name, value propositions, positioning</a:t>
            </a:r>
          </a:p>
          <a:p>
            <a:pPr lvl="1"/>
            <a:r>
              <a:rPr lang="en-US" dirty="0" smtClean="0"/>
              <a:t>Rationalize product line by introducing EA30 as the standard 2D reader, replacing EA11</a:t>
            </a:r>
          </a:p>
          <a:p>
            <a:pPr lvl="1"/>
            <a:r>
              <a:rPr lang="en-US" dirty="0" smtClean="0"/>
              <a:t>Add specialty models (DPM and non-incendive cordless)</a:t>
            </a:r>
          </a:p>
          <a:p>
            <a:r>
              <a:rPr lang="en-US" dirty="0" smtClean="0"/>
              <a:t>Target markets</a:t>
            </a:r>
          </a:p>
          <a:p>
            <a:pPr lvl="1"/>
            <a:r>
              <a:rPr lang="en-US" dirty="0" smtClean="0"/>
              <a:t>Traditional warehouse/distribution deployment environments</a:t>
            </a:r>
          </a:p>
          <a:p>
            <a:pPr lvl="1"/>
            <a:r>
              <a:rPr lang="en-US" dirty="0" smtClean="0"/>
              <a:t>Industrial manufacturing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66462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 Schedule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457200" y="1295400"/>
            <a:ext cx="8332470" cy="4525963"/>
          </a:xfrm>
        </p:spPr>
        <p:txBody>
          <a:bodyPr>
            <a:normAutofit fontScale="85000" lnSpcReduction="10000"/>
          </a:bodyPr>
          <a:lstStyle/>
          <a:p>
            <a:pPr>
              <a:lnSpc>
                <a:spcPct val="120000"/>
              </a:lnSpc>
            </a:pPr>
            <a:r>
              <a:rPr lang="en-US" dirty="0" smtClean="0"/>
              <a:t>A two-step introduction plan</a:t>
            </a:r>
          </a:p>
          <a:p>
            <a:pPr lvl="1">
              <a:lnSpc>
                <a:spcPct val="120000"/>
              </a:lnSpc>
            </a:pPr>
            <a:r>
              <a:rPr lang="en-US" dirty="0" smtClean="0"/>
              <a:t>Line extensions (HP, DPM, NI) &amp; XR introduced in September ‘12</a:t>
            </a:r>
          </a:p>
          <a:p>
            <a:pPr lvl="1">
              <a:lnSpc>
                <a:spcPct val="120000"/>
              </a:lnSpc>
            </a:pPr>
            <a:r>
              <a:rPr lang="en-US" dirty="0" smtClean="0"/>
              <a:t>Replacement SKUs (1D, L) phased in as inventory is depleted</a:t>
            </a:r>
          </a:p>
          <a:p>
            <a:pPr>
              <a:lnSpc>
                <a:spcPct val="120000"/>
              </a:lnSpc>
            </a:pPr>
            <a:r>
              <a:rPr lang="en-US" dirty="0" smtClean="0"/>
              <a:t>Line extensions &amp; XR are included in Q3 ‘12 Price Guide</a:t>
            </a:r>
          </a:p>
          <a:p>
            <a:pPr>
              <a:lnSpc>
                <a:spcPct val="120000"/>
              </a:lnSpc>
            </a:pPr>
            <a:r>
              <a:rPr lang="en-US" dirty="0" smtClean="0"/>
              <a:t>Distributors have placed stocking orders in support of the September 13</a:t>
            </a:r>
            <a:r>
              <a:rPr lang="en-US" baseline="30000" dirty="0" smtClean="0"/>
              <a:t>th</a:t>
            </a:r>
            <a:r>
              <a:rPr lang="en-US" dirty="0" smtClean="0"/>
              <a:t> launch announcement</a:t>
            </a:r>
          </a:p>
          <a:p>
            <a:pPr>
              <a:lnSpc>
                <a:spcPct val="120000"/>
              </a:lnSpc>
            </a:pPr>
            <a:r>
              <a:rPr lang="en-US" dirty="0" smtClean="0"/>
              <a:t>All configurations, kits and accessories for new models are available at announcement </a:t>
            </a:r>
            <a:endParaRPr lang="en-US" dirty="0"/>
          </a:p>
          <a:p>
            <a:pPr lvl="1">
              <a:lnSpc>
                <a:spcPct val="120000"/>
              </a:lnSpc>
            </a:pPr>
            <a:r>
              <a:rPr lang="en-US" dirty="0" smtClean="0"/>
              <a:t>HD DPM and NI models will be available 45 days later but orders can be placed now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08498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Key Characteristics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>
              <a:lnSpc>
                <a:spcPct val="120000"/>
              </a:lnSpc>
            </a:pPr>
            <a:r>
              <a:rPr lang="en-US" dirty="0" smtClean="0"/>
              <a:t>Incorporates industry-standard Class 1 Bluetooth radio technology</a:t>
            </a:r>
          </a:p>
          <a:p>
            <a:pPr lvl="1">
              <a:lnSpc>
                <a:spcPct val="120000"/>
              </a:lnSpc>
            </a:pPr>
            <a:r>
              <a:rPr lang="en-US" dirty="0" smtClean="0"/>
              <a:t>Range of 100 meters (325 feet)</a:t>
            </a:r>
          </a:p>
          <a:p>
            <a:pPr lvl="1">
              <a:lnSpc>
                <a:spcPct val="120000"/>
              </a:lnSpc>
            </a:pPr>
            <a:r>
              <a:rPr lang="en-US" dirty="0" smtClean="0"/>
              <a:t>Interfaces with mobile terminals, PCs, tablets</a:t>
            </a:r>
          </a:p>
          <a:p>
            <a:pPr lvl="1">
              <a:lnSpc>
                <a:spcPct val="120000"/>
              </a:lnSpc>
            </a:pPr>
            <a:r>
              <a:rPr lang="en-US" dirty="0" smtClean="0"/>
              <a:t>Perfect for standalone cordless data collection interfacing to Bluetooth enabled hosts in rugged, industrial environments</a:t>
            </a:r>
          </a:p>
          <a:p>
            <a:pPr>
              <a:lnSpc>
                <a:spcPct val="120000"/>
              </a:lnSpc>
            </a:pPr>
            <a:r>
              <a:rPr lang="en-US" dirty="0" smtClean="0"/>
              <a:t>Leading 2D imager performance for fast scans</a:t>
            </a:r>
          </a:p>
          <a:p>
            <a:pPr>
              <a:lnSpc>
                <a:spcPct val="120000"/>
              </a:lnSpc>
            </a:pPr>
            <a:r>
              <a:rPr lang="en-US" dirty="0" smtClean="0"/>
              <a:t>Choice of near/far (EX25), high performance (EA30), high density / DPM (EA30HD), </a:t>
            </a:r>
            <a:r>
              <a:rPr lang="en-US" dirty="0" smtClean="0"/>
              <a:t>or Non-incendive certified </a:t>
            </a:r>
            <a:r>
              <a:rPr lang="en-US" dirty="0" smtClean="0"/>
              <a:t>(Class 1, Division 2) models</a:t>
            </a:r>
          </a:p>
          <a:p>
            <a:pPr>
              <a:lnSpc>
                <a:spcPct val="120000"/>
              </a:lnSpc>
            </a:pPr>
            <a:r>
              <a:rPr lang="en-US" dirty="0" smtClean="0"/>
              <a:t>Ability to capture and send images over BT cordless</a:t>
            </a:r>
          </a:p>
          <a:p>
            <a:pPr>
              <a:lnSpc>
                <a:spcPct val="120000"/>
              </a:lnSpc>
            </a:pPr>
            <a:r>
              <a:rPr lang="en-US" dirty="0" smtClean="0"/>
              <a:t>Industrial durability stands up to harsh environments</a:t>
            </a:r>
          </a:p>
          <a:p>
            <a:pPr>
              <a:lnSpc>
                <a:spcPct val="120000"/>
              </a:lnSpc>
            </a:pPr>
            <a:r>
              <a:rPr lang="en-US" dirty="0" smtClean="0"/>
              <a:t>Three year warranty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05574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Model Number Configurator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en-US" dirty="0" smtClean="0"/>
              <a:t>SR61B </a:t>
            </a:r>
            <a:r>
              <a:rPr lang="en-US" u="sng" dirty="0" smtClean="0">
                <a:solidFill>
                  <a:schemeClr val="tx2"/>
                </a:solidFill>
              </a:rPr>
              <a:t>xx</a:t>
            </a:r>
            <a:r>
              <a:rPr lang="en-US" dirty="0" smtClean="0"/>
              <a:t> – </a:t>
            </a:r>
            <a:r>
              <a:rPr lang="en-US" u="sng" dirty="0" smtClean="0">
                <a:solidFill>
                  <a:schemeClr val="tx2"/>
                </a:solidFill>
              </a:rPr>
              <a:t>x</a:t>
            </a:r>
            <a:r>
              <a:rPr lang="en-US" dirty="0" smtClean="0">
                <a:solidFill>
                  <a:schemeClr val="tx2"/>
                </a:solidFill>
              </a:rPr>
              <a:t> </a:t>
            </a:r>
            <a:r>
              <a:rPr lang="en-US" u="sng" dirty="0" smtClean="0">
                <a:solidFill>
                  <a:schemeClr val="tx2"/>
                </a:solidFill>
              </a:rPr>
              <a:t>xx</a:t>
            </a:r>
            <a:endParaRPr lang="en-US" u="sng" dirty="0">
              <a:solidFill>
                <a:schemeClr val="tx2"/>
              </a:solidFill>
            </a:endParaRPr>
          </a:p>
        </p:txBody>
      </p:sp>
      <p:sp>
        <p:nvSpPr>
          <p:cNvPr id="4" name="Content Placeholder 7"/>
          <p:cNvSpPr txBox="1">
            <a:spLocks/>
          </p:cNvSpPr>
          <p:nvPr/>
        </p:nvSpPr>
        <p:spPr>
          <a:xfrm>
            <a:off x="529701" y="4496541"/>
            <a:ext cx="4105923" cy="1411550"/>
          </a:xfrm>
          <a:prstGeom prst="rect">
            <a:avLst/>
          </a:prstGeom>
          <a:ln w="28575">
            <a:solidFill>
              <a:schemeClr val="tx2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457200" indent="-457200" algn="l" defTabSz="914400" rtl="0" eaLnBrk="1" latinLnBrk="0" hangingPunct="1">
              <a:spcBef>
                <a:spcPct val="20000"/>
              </a:spcBef>
              <a:buSzPct val="70000"/>
              <a:buFontTx/>
              <a:buBlip>
                <a:blip r:embed="rId2"/>
              </a:buBlip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SzPct val="70000"/>
              <a:buFontTx/>
              <a:buBlip>
                <a:blip r:embed="rId3"/>
              </a:buBlip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FontTx/>
              <a:buNone/>
            </a:pPr>
            <a:r>
              <a:rPr lang="en-US" sz="1400" dirty="0" smtClean="0"/>
              <a:t>XR </a:t>
            </a:r>
            <a:r>
              <a:rPr lang="en-US" sz="1400" b="0" dirty="0" smtClean="0"/>
              <a:t>= Near/Far Range 1D/2D Imager</a:t>
            </a:r>
            <a:br>
              <a:rPr lang="en-US" sz="1400" b="0" dirty="0" smtClean="0"/>
            </a:br>
            <a:r>
              <a:rPr lang="en-US" sz="1400" dirty="0" smtClean="0"/>
              <a:t>HP </a:t>
            </a:r>
            <a:r>
              <a:rPr lang="en-US" sz="1400" b="0" dirty="0" smtClean="0"/>
              <a:t>= High Performance 1D/2D Imager</a:t>
            </a:r>
            <a:br>
              <a:rPr lang="en-US" sz="1400" b="0" dirty="0" smtClean="0"/>
            </a:br>
            <a:r>
              <a:rPr lang="en-US" sz="1400" dirty="0" smtClean="0"/>
              <a:t>1D </a:t>
            </a:r>
            <a:r>
              <a:rPr lang="en-US" sz="1400" b="0" dirty="0" smtClean="0"/>
              <a:t>= Linear (1D Only) Imager</a:t>
            </a:r>
            <a:r>
              <a:rPr lang="en-US" sz="1400" b="0" dirty="0"/>
              <a:t/>
            </a:r>
            <a:br>
              <a:rPr lang="en-US" sz="1400" b="0" dirty="0"/>
            </a:br>
            <a:r>
              <a:rPr lang="en-US" sz="1400" dirty="0" smtClean="0"/>
              <a:t>DPM </a:t>
            </a:r>
            <a:r>
              <a:rPr lang="en-US" sz="1400" b="0" dirty="0" smtClean="0"/>
              <a:t>= High Density, Direct Part Mark Imager</a:t>
            </a:r>
            <a:br>
              <a:rPr lang="en-US" sz="1400" b="0" dirty="0" smtClean="0"/>
            </a:br>
            <a:r>
              <a:rPr lang="en-US" sz="1400" dirty="0" smtClean="0"/>
              <a:t>L </a:t>
            </a:r>
            <a:r>
              <a:rPr lang="en-US" sz="1400" b="0" dirty="0" smtClean="0"/>
              <a:t>= Laser</a:t>
            </a:r>
          </a:p>
        </p:txBody>
      </p:sp>
      <p:cxnSp>
        <p:nvCxnSpPr>
          <p:cNvPr id="3" name="Straight Connector 2"/>
          <p:cNvCxnSpPr/>
          <p:nvPr/>
        </p:nvCxnSpPr>
        <p:spPr>
          <a:xfrm>
            <a:off x="1935332" y="1775534"/>
            <a:ext cx="0" cy="2721007"/>
          </a:xfrm>
          <a:prstGeom prst="line">
            <a:avLst/>
          </a:prstGeom>
          <a:ln w="285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Content Placeholder 7"/>
          <p:cNvSpPr txBox="1">
            <a:spLocks/>
          </p:cNvSpPr>
          <p:nvPr/>
        </p:nvSpPr>
        <p:spPr>
          <a:xfrm>
            <a:off x="2485747" y="3311371"/>
            <a:ext cx="2149877" cy="881109"/>
          </a:xfrm>
          <a:prstGeom prst="rect">
            <a:avLst/>
          </a:prstGeom>
          <a:ln w="28575">
            <a:solidFill>
              <a:schemeClr val="tx2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457200" indent="-457200" algn="l" defTabSz="914400" rtl="0" eaLnBrk="1" latinLnBrk="0" hangingPunct="1">
              <a:spcBef>
                <a:spcPct val="20000"/>
              </a:spcBef>
              <a:buSzPct val="70000"/>
              <a:buFontTx/>
              <a:buBlip>
                <a:blip r:embed="rId2"/>
              </a:buBlip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SzPct val="70000"/>
              <a:buFontTx/>
              <a:buBlip>
                <a:blip r:embed="rId3"/>
              </a:buBlip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FontTx/>
              <a:buNone/>
            </a:pPr>
            <a:r>
              <a:rPr lang="en-US" sz="1400" dirty="0" smtClean="0"/>
              <a:t>0</a:t>
            </a:r>
            <a:r>
              <a:rPr lang="en-US" sz="1400" b="0" dirty="0" smtClean="0"/>
              <a:t> = Standard Engine</a:t>
            </a:r>
            <a:r>
              <a:rPr lang="en-US" sz="1400" b="0" dirty="0"/>
              <a:t/>
            </a:r>
            <a:br>
              <a:rPr lang="en-US" sz="1400" b="0" dirty="0"/>
            </a:br>
            <a:r>
              <a:rPr lang="en-US" sz="1400" dirty="0" smtClean="0"/>
              <a:t>X</a:t>
            </a:r>
            <a:r>
              <a:rPr lang="en-US" sz="1400" b="0" dirty="0" smtClean="0"/>
              <a:t> = Special Release</a:t>
            </a:r>
            <a:br>
              <a:rPr lang="en-US" sz="1400" b="0" dirty="0" smtClean="0"/>
            </a:br>
            <a:r>
              <a:rPr lang="en-US" sz="1400" dirty="0" smtClean="0"/>
              <a:t>9</a:t>
            </a:r>
            <a:r>
              <a:rPr lang="en-US" sz="1400" b="0" dirty="0" smtClean="0"/>
              <a:t> = Non-Incendive</a:t>
            </a:r>
          </a:p>
        </p:txBody>
      </p:sp>
      <p:cxnSp>
        <p:nvCxnSpPr>
          <p:cNvPr id="6" name="Straight Connector 5"/>
          <p:cNvCxnSpPr/>
          <p:nvPr/>
        </p:nvCxnSpPr>
        <p:spPr>
          <a:xfrm>
            <a:off x="2610035" y="1775534"/>
            <a:ext cx="0" cy="1535837"/>
          </a:xfrm>
          <a:prstGeom prst="line">
            <a:avLst/>
          </a:prstGeom>
          <a:ln w="285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Content Placeholder 7"/>
          <p:cNvSpPr txBox="1">
            <a:spLocks/>
          </p:cNvSpPr>
          <p:nvPr/>
        </p:nvSpPr>
        <p:spPr>
          <a:xfrm>
            <a:off x="2806824" y="2396976"/>
            <a:ext cx="1828800" cy="612559"/>
          </a:xfrm>
          <a:prstGeom prst="rect">
            <a:avLst/>
          </a:prstGeom>
          <a:ln w="28575">
            <a:solidFill>
              <a:schemeClr val="tx2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457200" indent="-457200" algn="l" defTabSz="914400" rtl="0" eaLnBrk="1" latinLnBrk="0" hangingPunct="1">
              <a:spcBef>
                <a:spcPct val="20000"/>
              </a:spcBef>
              <a:buSzPct val="70000"/>
              <a:buFontTx/>
              <a:buBlip>
                <a:blip r:embed="rId2"/>
              </a:buBlip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SzPct val="70000"/>
              <a:buFontTx/>
              <a:buBlip>
                <a:blip r:embed="rId3"/>
              </a:buBlip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FontTx/>
              <a:buNone/>
            </a:pPr>
            <a:r>
              <a:rPr lang="en-US" sz="1400" dirty="0" smtClean="0"/>
              <a:t>XX </a:t>
            </a:r>
            <a:r>
              <a:rPr lang="en-US" sz="1400" b="0" dirty="0" smtClean="0"/>
              <a:t>= Revision</a:t>
            </a:r>
            <a:r>
              <a:rPr lang="en-US" sz="1400" dirty="0" smtClean="0"/>
              <a:t/>
            </a:r>
            <a:br>
              <a:rPr lang="en-US" sz="1400" dirty="0" smtClean="0"/>
            </a:br>
            <a:r>
              <a:rPr lang="en-US" sz="1400" dirty="0" smtClean="0"/>
              <a:t>02 </a:t>
            </a:r>
            <a:r>
              <a:rPr lang="en-US" sz="1400" b="0" dirty="0" smtClean="0"/>
              <a:t>= Initial Release</a:t>
            </a:r>
          </a:p>
        </p:txBody>
      </p:sp>
      <p:cxnSp>
        <p:nvCxnSpPr>
          <p:cNvPr id="11" name="Straight Connector 10"/>
          <p:cNvCxnSpPr/>
          <p:nvPr/>
        </p:nvCxnSpPr>
        <p:spPr>
          <a:xfrm>
            <a:off x="2957744" y="1775534"/>
            <a:ext cx="0" cy="621442"/>
          </a:xfrm>
          <a:prstGeom prst="line">
            <a:avLst/>
          </a:prstGeom>
          <a:ln w="285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5282211" y="1393719"/>
            <a:ext cx="3462291" cy="29977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Available Now</a:t>
            </a:r>
          </a:p>
          <a:p>
            <a:pPr marL="342900" lvl="1" indent="-169863">
              <a:buFont typeface="Arial" pitchFamily="34" charset="0"/>
              <a:buChar char="•"/>
            </a:pPr>
            <a:r>
              <a:rPr lang="en-US" sz="1600" b="0" dirty="0" smtClean="0"/>
              <a:t>SR61BXR-002 (EX25C)</a:t>
            </a:r>
          </a:p>
          <a:p>
            <a:pPr marL="342900" lvl="1" indent="-169863">
              <a:buFont typeface="Arial" pitchFamily="34" charset="0"/>
              <a:buChar char="•"/>
            </a:pPr>
            <a:r>
              <a:rPr lang="en-US" sz="1600" b="0" dirty="0"/>
              <a:t>SR61BHP-002 (EA30</a:t>
            </a:r>
            <a:r>
              <a:rPr lang="en-US" sz="1600" b="0" dirty="0" smtClean="0"/>
              <a:t>)</a:t>
            </a:r>
          </a:p>
          <a:p>
            <a:r>
              <a:rPr lang="en-US" sz="1600" dirty="0" smtClean="0"/>
              <a:t>Available November 2012</a:t>
            </a:r>
            <a:endParaRPr lang="en-US" sz="1600" dirty="0"/>
          </a:p>
          <a:p>
            <a:pPr marL="342900" lvl="1" indent="-169863">
              <a:buFont typeface="Arial" pitchFamily="34" charset="0"/>
              <a:buChar char="•"/>
            </a:pPr>
            <a:r>
              <a:rPr lang="en-US" sz="1600" b="0" dirty="0"/>
              <a:t>SR61BXR-900 (NI XR</a:t>
            </a:r>
            <a:r>
              <a:rPr lang="en-US" sz="1600" b="0" dirty="0" smtClean="0"/>
              <a:t>)</a:t>
            </a:r>
            <a:endParaRPr lang="en-US" sz="1600" b="0" dirty="0"/>
          </a:p>
          <a:p>
            <a:pPr marL="342900" lvl="1" indent="-169863">
              <a:buFont typeface="Arial" pitchFamily="34" charset="0"/>
              <a:buChar char="•"/>
            </a:pPr>
            <a:r>
              <a:rPr lang="en-US" sz="1600" b="0" dirty="0" smtClean="0"/>
              <a:t>SR61BHP-900 </a:t>
            </a:r>
            <a:r>
              <a:rPr lang="en-US" sz="1600" b="0" dirty="0"/>
              <a:t>(NI HP</a:t>
            </a:r>
            <a:r>
              <a:rPr lang="en-US" sz="1600" b="0" dirty="0" smtClean="0"/>
              <a:t>)</a:t>
            </a:r>
          </a:p>
          <a:p>
            <a:pPr marL="342900" lvl="1" indent="-169863">
              <a:buFont typeface="Arial" pitchFamily="34" charset="0"/>
              <a:buChar char="•"/>
            </a:pPr>
            <a:r>
              <a:rPr lang="en-US" sz="1600" b="0" dirty="0"/>
              <a:t>SR61BDPM-002 (</a:t>
            </a:r>
            <a:r>
              <a:rPr lang="en-US" sz="1600" b="0" dirty="0" smtClean="0"/>
              <a:t>EA30)</a:t>
            </a:r>
          </a:p>
          <a:p>
            <a:r>
              <a:rPr lang="en-US" sz="1600" dirty="0" smtClean="0"/>
              <a:t>Available Q2 2013</a:t>
            </a:r>
          </a:p>
          <a:p>
            <a:pPr marL="342900" lvl="1" indent="-169863">
              <a:buFont typeface="Arial" pitchFamily="34" charset="0"/>
              <a:buChar char="•"/>
            </a:pPr>
            <a:r>
              <a:rPr lang="en-US" sz="1600" b="0" dirty="0" smtClean="0"/>
              <a:t>SR61B1D-002 </a:t>
            </a:r>
            <a:r>
              <a:rPr lang="en-US" sz="1600" b="0" dirty="0"/>
              <a:t>(</a:t>
            </a:r>
            <a:r>
              <a:rPr lang="en-US" sz="1600" b="0" dirty="0" smtClean="0"/>
              <a:t>EV10)</a:t>
            </a:r>
            <a:endParaRPr lang="en-US" sz="1600" b="0" dirty="0"/>
          </a:p>
          <a:p>
            <a:pPr marL="342900" lvl="1" indent="-169863">
              <a:buFont typeface="Arial" pitchFamily="34" charset="0"/>
              <a:buChar char="•"/>
            </a:pPr>
            <a:r>
              <a:rPr lang="en-US" sz="1600" b="0" dirty="0" smtClean="0"/>
              <a:t>SR61BL-002 </a:t>
            </a:r>
            <a:r>
              <a:rPr lang="en-US" sz="1600" b="0" dirty="0"/>
              <a:t>(</a:t>
            </a:r>
            <a:r>
              <a:rPr lang="en-US" sz="1600" b="0" dirty="0" smtClean="0"/>
              <a:t>EL20)</a:t>
            </a:r>
            <a:endParaRPr lang="en-US" sz="1600" b="0" dirty="0"/>
          </a:p>
        </p:txBody>
      </p:sp>
    </p:spTree>
    <p:extLst>
      <p:ext uri="{BB962C8B-B14F-4D97-AF65-F5344CB8AC3E}">
        <p14:creationId xmlns:p14="http://schemas.microsoft.com/office/powerpoint/2010/main" val="24389524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Scanner Mapping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Current Model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SR61BE (EX25)</a:t>
            </a:r>
          </a:p>
          <a:p>
            <a:r>
              <a:rPr lang="en-US" dirty="0" smtClean="0"/>
              <a:t>SR61BA (EA11)</a:t>
            </a:r>
          </a:p>
          <a:p>
            <a:r>
              <a:rPr lang="en-US" dirty="0" smtClean="0"/>
              <a:t>SR61BV (EV10)</a:t>
            </a:r>
          </a:p>
          <a:p>
            <a:r>
              <a:rPr lang="en-US" dirty="0" smtClean="0"/>
              <a:t>SR61BL (EL20)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New Model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993643"/>
            <a:ext cx="4041775" cy="1601813"/>
          </a:xfrm>
        </p:spPr>
        <p:txBody>
          <a:bodyPr/>
          <a:lstStyle/>
          <a:p>
            <a:r>
              <a:rPr lang="en-US" dirty="0" smtClean="0"/>
              <a:t>SR61BXR-002 (EX25)</a:t>
            </a:r>
          </a:p>
          <a:p>
            <a:r>
              <a:rPr lang="en-US" dirty="0" smtClean="0"/>
              <a:t>SR61BHP-002 (EA30) </a:t>
            </a:r>
            <a:r>
              <a:rPr lang="en-US" dirty="0" smtClean="0">
                <a:solidFill>
                  <a:schemeClr val="accent6"/>
                </a:solidFill>
              </a:rPr>
              <a:t>New!</a:t>
            </a:r>
          </a:p>
          <a:p>
            <a:r>
              <a:rPr lang="en-US" dirty="0" smtClean="0"/>
              <a:t>SR61B1D-002 (EV10) </a:t>
            </a:r>
            <a:r>
              <a:rPr lang="en-US" dirty="0" smtClean="0">
                <a:solidFill>
                  <a:schemeClr val="accent5"/>
                </a:solidFill>
              </a:rPr>
              <a:t>Q2 ‘13</a:t>
            </a:r>
          </a:p>
          <a:p>
            <a:r>
              <a:rPr lang="en-US" dirty="0" smtClean="0"/>
              <a:t>SR61BL-002 (EL20) </a:t>
            </a:r>
            <a:r>
              <a:rPr lang="en-US" dirty="0" smtClean="0">
                <a:solidFill>
                  <a:schemeClr val="accent5"/>
                </a:solidFill>
              </a:rPr>
              <a:t>Q2 ’13</a:t>
            </a:r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2965142" y="2183907"/>
            <a:ext cx="1624613" cy="0"/>
          </a:xfrm>
          <a:prstGeom prst="straightConnector1">
            <a:avLst/>
          </a:prstGeom>
          <a:ln w="19050"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>
            <a:off x="2965142" y="2531623"/>
            <a:ext cx="1624613" cy="0"/>
          </a:xfrm>
          <a:prstGeom prst="straightConnector1">
            <a:avLst/>
          </a:prstGeom>
          <a:ln w="19050"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>
            <a:off x="2957738" y="2860109"/>
            <a:ext cx="1624613" cy="0"/>
          </a:xfrm>
          <a:prstGeom prst="straightConnector1">
            <a:avLst/>
          </a:prstGeom>
          <a:ln w="19050"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2957738" y="3207825"/>
            <a:ext cx="1624613" cy="0"/>
          </a:xfrm>
          <a:prstGeom prst="straightConnector1">
            <a:avLst/>
          </a:prstGeom>
          <a:ln w="19050"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 Placeholder 4"/>
          <p:cNvSpPr txBox="1">
            <a:spLocks/>
          </p:cNvSpPr>
          <p:nvPr/>
        </p:nvSpPr>
        <p:spPr>
          <a:xfrm>
            <a:off x="4646499" y="3360585"/>
            <a:ext cx="4041775" cy="63976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SzPct val="70000"/>
              <a:buFontTx/>
              <a:buNone/>
              <a:defRPr sz="20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SzPct val="70000"/>
              <a:buFontTx/>
              <a:buNone/>
              <a:defRPr sz="20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8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>
                <a:solidFill>
                  <a:schemeClr val="accent6"/>
                </a:solidFill>
              </a:rPr>
              <a:t>New, Available November 2013</a:t>
            </a:r>
            <a:endParaRPr lang="en-US" dirty="0">
              <a:solidFill>
                <a:schemeClr val="accent6"/>
              </a:solidFill>
            </a:endParaRPr>
          </a:p>
        </p:txBody>
      </p:sp>
      <p:sp>
        <p:nvSpPr>
          <p:cNvPr id="13" name="Content Placeholder 5"/>
          <p:cNvSpPr txBox="1">
            <a:spLocks/>
          </p:cNvSpPr>
          <p:nvPr/>
        </p:nvSpPr>
        <p:spPr>
          <a:xfrm>
            <a:off x="4646499" y="4099203"/>
            <a:ext cx="4041775" cy="16018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457200" indent="-457200" algn="l" defTabSz="914400" rtl="0" eaLnBrk="1" latinLnBrk="0" hangingPunct="1">
              <a:spcBef>
                <a:spcPct val="20000"/>
              </a:spcBef>
              <a:buSzPct val="70000"/>
              <a:buFontTx/>
              <a:buBlip>
                <a:blip r:embed="rId2"/>
              </a:buBlip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SzPct val="70000"/>
              <a:buFontTx/>
              <a:buBlip>
                <a:blip r:embed="rId3"/>
              </a:buBlip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0" dirty="0" smtClean="0">
                <a:solidFill>
                  <a:schemeClr val="accent6"/>
                </a:solidFill>
              </a:rPr>
              <a:t>SR61BDPM-002 (EA30HD)</a:t>
            </a:r>
          </a:p>
          <a:p>
            <a:r>
              <a:rPr lang="en-US" b="0" dirty="0" smtClean="0">
                <a:solidFill>
                  <a:schemeClr val="accent6"/>
                </a:solidFill>
              </a:rPr>
              <a:t>SR61BXR-900 (NI EX25)</a:t>
            </a:r>
          </a:p>
          <a:p>
            <a:r>
              <a:rPr lang="en-US" b="0" dirty="0" smtClean="0">
                <a:solidFill>
                  <a:schemeClr val="accent6"/>
                </a:solidFill>
              </a:rPr>
              <a:t>SR61BHP-900 (NI EA30)</a:t>
            </a:r>
          </a:p>
        </p:txBody>
      </p:sp>
    </p:spTree>
    <p:extLst>
      <p:ext uri="{BB962C8B-B14F-4D97-AF65-F5344CB8AC3E}">
        <p14:creationId xmlns:p14="http://schemas.microsoft.com/office/powerpoint/2010/main" val="4872349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Box 29"/>
          <p:cNvSpPr txBox="1"/>
          <p:nvPr/>
        </p:nvSpPr>
        <p:spPr>
          <a:xfrm>
            <a:off x="475085" y="5084714"/>
            <a:ext cx="6419193" cy="10895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+mj-lt"/>
              </a:rPr>
              <a:t>Notes: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sz="1200" b="0" dirty="0" smtClean="0">
                <a:latin typeface="+mj-lt"/>
              </a:rPr>
              <a:t>We will EOL the Keyport SW and</a:t>
            </a:r>
            <a:br>
              <a:rPr lang="en-US" sz="1200" b="0" dirty="0" smtClean="0">
                <a:latin typeface="+mj-lt"/>
              </a:rPr>
            </a:br>
            <a:r>
              <a:rPr lang="en-US" sz="1200" b="0" dirty="0" smtClean="0">
                <a:latin typeface="+mj-lt"/>
              </a:rPr>
              <a:t>the USB/RS232 Dongles as these old kits</a:t>
            </a:r>
            <a:br>
              <a:rPr lang="en-US" sz="1200" b="0" dirty="0" smtClean="0">
                <a:latin typeface="+mj-lt"/>
              </a:rPr>
            </a:br>
            <a:r>
              <a:rPr lang="en-US" sz="1200" b="0" dirty="0" smtClean="0">
                <a:latin typeface="+mj-lt"/>
              </a:rPr>
              <a:t>sell out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sz="1200" b="0" dirty="0" smtClean="0">
                <a:latin typeface="+mj-lt"/>
              </a:rPr>
              <a:t>Keyport SW will be replaced by a free downloadable SmartWedge Lite software package </a:t>
            </a:r>
            <a:endParaRPr lang="en-US" sz="1200" b="0" dirty="0">
              <a:latin typeface="+mj-lt"/>
            </a:endParaRPr>
          </a:p>
        </p:txBody>
      </p:sp>
      <p:graphicFrame>
        <p:nvGraphicFramePr>
          <p:cNvPr id="18" name="Content Placeholder 17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1221396864"/>
              </p:ext>
            </p:extLst>
          </p:nvPr>
        </p:nvGraphicFramePr>
        <p:xfrm>
          <a:off x="457200" y="1263650"/>
          <a:ext cx="4040188" cy="3662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13643"/>
                <a:gridCol w="2526545"/>
              </a:tblGrid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Current Kits</a:t>
                      </a:r>
                      <a:endParaRPr lang="en-US" sz="1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167677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225-697-003</a:t>
                      </a:r>
                      <a:endParaRPr lang="en-US" sz="1200" dirty="0"/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Kit,</a:t>
                      </a:r>
                      <a:r>
                        <a:rPr lang="en-US" sz="1200" baseline="0" dirty="0" smtClean="0"/>
                        <a:t> </a:t>
                      </a:r>
                      <a:r>
                        <a:rPr lang="en-US" sz="1200" dirty="0" smtClean="0"/>
                        <a:t>SR61BV0400 (EV10)</a:t>
                      </a:r>
                      <a:endParaRPr lang="en-US" sz="1200" dirty="0"/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129207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225-701-003</a:t>
                      </a:r>
                      <a:endParaRPr lang="en-US" sz="1200" dirty="0"/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Kit, SR61BV0400 (EV10)</a:t>
                      </a:r>
                      <a:endParaRPr lang="en-US" sz="1200" dirty="0"/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268291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225-724-003</a:t>
                      </a:r>
                      <a:endParaRPr lang="en-US" sz="1200" dirty="0"/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Kit, SR61 Vista with BAT, CHRG, PS, BTAD KPB</a:t>
                      </a:r>
                      <a:r>
                        <a:rPr lang="en-US" sz="1200" baseline="0" dirty="0" smtClean="0"/>
                        <a:t> </a:t>
                      </a:r>
                      <a:endParaRPr lang="en-US" sz="1200" dirty="0"/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140748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225-698-003</a:t>
                      </a:r>
                      <a:endParaRPr lang="en-US" sz="1200" dirty="0"/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Kit, SR61BL0400 (EL20)</a:t>
                      </a:r>
                      <a:endParaRPr lang="en-US" sz="1200" dirty="0"/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17330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225-699-003</a:t>
                      </a:r>
                      <a:endParaRPr lang="en-US" sz="1200" dirty="0"/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Kit, SR61BL0400 (EL20)</a:t>
                      </a:r>
                      <a:endParaRPr lang="en-US" sz="1200" dirty="0"/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40116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225-725-003</a:t>
                      </a:r>
                      <a:endParaRPr lang="en-US" sz="1200" dirty="0"/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Kit, SR61 Standard Range with BAT, CHRG, PS, BTAD KPB</a:t>
                      </a:r>
                      <a:endParaRPr lang="en-US" sz="1200" dirty="0"/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193422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225-700-003</a:t>
                      </a:r>
                      <a:endParaRPr lang="en-US" sz="1200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Kit, SR61BA0400 (EL11)</a:t>
                      </a:r>
                      <a:endParaRPr lang="en-US" sz="1200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172708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225-702-003</a:t>
                      </a:r>
                      <a:endParaRPr lang="en-US" sz="1200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Kit, SR61BA0400 (EA11)</a:t>
                      </a:r>
                      <a:endParaRPr lang="en-US" sz="1200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225-726-003</a:t>
                      </a:r>
                      <a:endParaRPr lang="en-US" sz="1200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Kit, SR61 Area Imager with BAT,</a:t>
                      </a:r>
                      <a:r>
                        <a:rPr lang="en-US" sz="1200" baseline="0" dirty="0" smtClean="0"/>
                        <a:t> CHRG, PS, BTAD KPB</a:t>
                      </a:r>
                      <a:endParaRPr lang="en-US" sz="1200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130983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225-745-002</a:t>
                      </a:r>
                      <a:endParaRPr lang="en-US" sz="1200" dirty="0"/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Kit, SR61BE0400 (EX25)</a:t>
                      </a:r>
                      <a:endParaRPr lang="en-US" sz="1200" dirty="0"/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Scanner Kit Mapping</a:t>
            </a:r>
            <a:endParaRPr lang="en-US" dirty="0"/>
          </a:p>
        </p:txBody>
      </p:sp>
      <p:graphicFrame>
        <p:nvGraphicFramePr>
          <p:cNvPr id="19" name="Content Placeholder 1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val="3559469322"/>
              </p:ext>
            </p:extLst>
          </p:nvPr>
        </p:nvGraphicFramePr>
        <p:xfrm>
          <a:off x="4645025" y="1263650"/>
          <a:ext cx="4040188" cy="429377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49243"/>
                <a:gridCol w="2390945"/>
              </a:tblGrid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New Kits</a:t>
                      </a:r>
                      <a:endParaRPr lang="en-US" sz="1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1002178">
                <a:tc>
                  <a:txBody>
                    <a:bodyPr/>
                    <a:lstStyle/>
                    <a:p>
                      <a:pPr algn="ctr"/>
                      <a:endParaRPr lang="en-US" sz="1200" dirty="0" smtClean="0"/>
                    </a:p>
                    <a:p>
                      <a:pPr algn="ctr"/>
                      <a:endParaRPr lang="en-US" sz="1200" dirty="0" smtClean="0"/>
                    </a:p>
                    <a:p>
                      <a:pPr algn="ctr"/>
                      <a:r>
                        <a:rPr lang="en-US" sz="1200" dirty="0" smtClean="0"/>
                        <a:t> SR61B1D-CB-001</a:t>
                      </a:r>
                      <a:endParaRPr lang="en-US" sz="1200" dirty="0"/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 smtClean="0"/>
                    </a:p>
                    <a:p>
                      <a:r>
                        <a:rPr lang="en-US" sz="1200" dirty="0" smtClean="0"/>
                        <a:t>Kit, SR61B1D </a:t>
                      </a:r>
                      <a:r>
                        <a:rPr lang="en-US" sz="1200" baseline="0" dirty="0" smtClean="0"/>
                        <a:t>with CHRG BASE, PS</a:t>
                      </a:r>
                      <a:endParaRPr lang="en-US" sz="1200" dirty="0"/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1012054">
                <a:tc>
                  <a:txBody>
                    <a:bodyPr/>
                    <a:lstStyle/>
                    <a:p>
                      <a:pPr algn="ctr"/>
                      <a:endParaRPr lang="en-US" sz="1200" dirty="0" smtClean="0"/>
                    </a:p>
                    <a:p>
                      <a:pPr algn="ctr"/>
                      <a:endParaRPr lang="en-US" sz="1200" dirty="0" smtClean="0"/>
                    </a:p>
                    <a:p>
                      <a:pPr algn="ctr"/>
                      <a:r>
                        <a:rPr lang="en-US" sz="1200" dirty="0" smtClean="0"/>
                        <a:t>SR61BL-CB-001</a:t>
                      </a:r>
                      <a:endParaRPr lang="en-US" sz="1200" dirty="0"/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 smtClean="0"/>
                    </a:p>
                    <a:p>
                      <a:r>
                        <a:rPr lang="en-US" sz="1200" dirty="0" smtClean="0"/>
                        <a:t>Kit, SR61BL with CHRG BASE, PS</a:t>
                      </a:r>
                      <a:endParaRPr lang="en-US" sz="1200" dirty="0"/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994299">
                <a:tc>
                  <a:txBody>
                    <a:bodyPr/>
                    <a:lstStyle/>
                    <a:p>
                      <a:endParaRPr lang="en-US" sz="1200" dirty="0" smtClean="0"/>
                    </a:p>
                    <a:p>
                      <a:endParaRPr lang="en-US" sz="1200" dirty="0" smtClean="0"/>
                    </a:p>
                    <a:p>
                      <a:r>
                        <a:rPr lang="en-US" sz="1200" dirty="0" smtClean="0"/>
                        <a:t>    SR61BHP-CB-001</a:t>
                      </a:r>
                      <a:endParaRPr lang="en-US" sz="1200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 smtClean="0"/>
                    </a:p>
                    <a:p>
                      <a:r>
                        <a:rPr lang="en-US" sz="1200" dirty="0" smtClean="0"/>
                        <a:t>Kit, SR61BHP</a:t>
                      </a:r>
                      <a:r>
                        <a:rPr lang="en-US" sz="1200" baseline="0" dirty="0" smtClean="0"/>
                        <a:t> with CHRG BASE, PS</a:t>
                      </a:r>
                      <a:endParaRPr lang="en-US" sz="1200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372862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SR61BXR-CB-001</a:t>
                      </a:r>
                      <a:endParaRPr lang="en-US" sz="1200" dirty="0"/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Kit,</a:t>
                      </a:r>
                      <a:r>
                        <a:rPr lang="en-US" sz="1200" baseline="0" dirty="0" smtClean="0"/>
                        <a:t> SR61BXR with CHRG BASE, PS</a:t>
                      </a:r>
                      <a:endParaRPr lang="en-US" sz="1200" dirty="0"/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  <a:tr h="17330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SR61BDPM-CB-001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Kit, SR61BHD/DPM with CHRG BASE, PS</a:t>
                      </a:r>
                      <a:endParaRPr lang="en-US" sz="12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0" name="Right Brace 19"/>
          <p:cNvSpPr/>
          <p:nvPr/>
        </p:nvSpPr>
        <p:spPr>
          <a:xfrm>
            <a:off x="4342401" y="1691640"/>
            <a:ext cx="408373" cy="908297"/>
          </a:xfrm>
          <a:prstGeom prst="rightBrac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ight Brace 20"/>
          <p:cNvSpPr/>
          <p:nvPr/>
        </p:nvSpPr>
        <p:spPr>
          <a:xfrm>
            <a:off x="4343875" y="2692554"/>
            <a:ext cx="408373" cy="908297"/>
          </a:xfrm>
          <a:prstGeom prst="rightBrac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ight Brace 21"/>
          <p:cNvSpPr/>
          <p:nvPr/>
        </p:nvSpPr>
        <p:spPr>
          <a:xfrm>
            <a:off x="4345349" y="3706120"/>
            <a:ext cx="408373" cy="908297"/>
          </a:xfrm>
          <a:prstGeom prst="rightBrac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6" name="Straight Arrow Connector 25"/>
          <p:cNvCxnSpPr/>
          <p:nvPr/>
        </p:nvCxnSpPr>
        <p:spPr>
          <a:xfrm>
            <a:off x="4379639" y="4785064"/>
            <a:ext cx="255861" cy="0"/>
          </a:xfrm>
          <a:prstGeom prst="straightConnector1">
            <a:avLst/>
          </a:prstGeom>
          <a:ln w="19050"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>
            <a:off x="4379639" y="5223214"/>
            <a:ext cx="255861" cy="0"/>
          </a:xfrm>
          <a:prstGeom prst="straightConnector1">
            <a:avLst/>
          </a:prstGeom>
          <a:ln w="19050"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3827885" y="5084714"/>
            <a:ext cx="55175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+mj-lt"/>
              </a:rPr>
              <a:t>New!</a:t>
            </a:r>
            <a:endParaRPr lang="en-US" sz="12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4216374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Accessory Overview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2975" y="1059394"/>
            <a:ext cx="2171700" cy="216898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 cstate="screen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3347275"/>
            <a:ext cx="2305050" cy="230505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 cstate="screen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70443" y="1011174"/>
            <a:ext cx="2268261" cy="2265426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8" cstate="screen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10000" b="90000" l="10000" r="90000">
                        <a14:foregroundMark x1="63501" y1="19585" x2="63501" y2="19585"/>
                        <a14:foregroundMark x1="49852" y1="54599" x2="49852" y2="54599"/>
                        <a14:foregroundMark x1="49555" y1="42433" x2="49555" y2="42433"/>
                        <a14:foregroundMark x1="49555" y1="39763" x2="49555" y2="39763"/>
                        <a14:foregroundMark x1="49258" y1="44807" x2="49258" y2="44807"/>
                        <a14:foregroundMark x1="49555" y1="38279" x2="49555" y2="38279"/>
                        <a14:foregroundMark x1="49555" y1="36795" x2="49555" y2="3679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7792" y="967483"/>
            <a:ext cx="2099907" cy="2099907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10" cstate="screen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61530" y="3723319"/>
            <a:ext cx="1912432" cy="1912432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1347388" y="3067390"/>
            <a:ext cx="1362874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+mj-lt"/>
              </a:rPr>
              <a:t>Charge Base</a:t>
            </a:r>
            <a:endParaRPr lang="en-US" dirty="0">
              <a:latin typeface="+mj-lt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328713" y="3067390"/>
            <a:ext cx="848309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+mj-lt"/>
              </a:rPr>
              <a:t>Holster</a:t>
            </a:r>
            <a:endParaRPr lang="en-US" dirty="0">
              <a:latin typeface="+mj-lt"/>
            </a:endParaRPr>
          </a:p>
        </p:txBody>
      </p:sp>
      <p:grpSp>
        <p:nvGrpSpPr>
          <p:cNvPr id="22" name="Group 21"/>
          <p:cNvGrpSpPr/>
          <p:nvPr/>
        </p:nvGrpSpPr>
        <p:grpSpPr>
          <a:xfrm>
            <a:off x="3293887" y="3200399"/>
            <a:ext cx="2850277" cy="2598801"/>
            <a:chOff x="3384598" y="3200399"/>
            <a:chExt cx="2850277" cy="2598801"/>
          </a:xfrm>
        </p:grpSpPr>
        <p:grpSp>
          <p:nvGrpSpPr>
            <p:cNvPr id="12" name="Group 11"/>
            <p:cNvGrpSpPr/>
            <p:nvPr/>
          </p:nvGrpSpPr>
          <p:grpSpPr>
            <a:xfrm>
              <a:off x="3384598" y="3200399"/>
              <a:ext cx="2850277" cy="2598801"/>
              <a:chOff x="3111737" y="2678049"/>
              <a:chExt cx="2850277" cy="2598801"/>
            </a:xfrm>
          </p:grpSpPr>
          <p:pic>
            <p:nvPicPr>
              <p:cNvPr id="11" name="Picture 10"/>
              <p:cNvPicPr>
                <a:picLocks noChangeAspect="1"/>
              </p:cNvPicPr>
              <p:nvPr/>
            </p:nvPicPr>
            <p:blipFill>
              <a:blip r:embed="rId12" cstate="screen">
                <a:extLst>
                  <a:ext uri="{BEBA8EAE-BF5A-486C-A8C5-ECC9F3942E4B}">
                    <a14:imgProps xmlns:a14="http://schemas.microsoft.com/office/drawing/2010/main">
                      <a14:imgLayer r:embed="rId13">
                        <a14:imgEffect>
                          <a14:backgroundRemoval t="10000" b="90000" l="10000" r="90000">
                            <a14:foregroundMark x1="30324" y1="64505" x2="30324" y2="64505"/>
                            <a14:foregroundMark x1="16354" y1="68430" x2="16354" y2="68430"/>
                          </a14:backgroundRemoval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111737" y="2678049"/>
                <a:ext cx="2438400" cy="2435352"/>
              </a:xfrm>
              <a:prstGeom prst="rect">
                <a:avLst/>
              </a:prstGeom>
            </p:spPr>
          </p:pic>
          <p:pic>
            <p:nvPicPr>
              <p:cNvPr id="9" name="Picture 8"/>
              <p:cNvPicPr>
                <a:picLocks noChangeAspect="1"/>
              </p:cNvPicPr>
              <p:nvPr/>
            </p:nvPicPr>
            <p:blipFill>
              <a:blip r:embed="rId14" cstate="screen">
                <a:extLst>
                  <a:ext uri="{BEBA8EAE-BF5A-486C-A8C5-ECC9F3942E4B}">
                    <a14:imgProps xmlns:a14="http://schemas.microsoft.com/office/drawing/2010/main">
                      <a14:imgLayer r:embed="rId15">
                        <a14:imgEffect>
                          <a14:backgroundRemoval t="10000" b="90000" l="10000" r="90000">
                            <a14:foregroundMark x1="68825" y1="50341" x2="68825" y2="50341"/>
                            <a14:backgroundMark x1="30494" y1="68771" x2="30494" y2="68771"/>
                            <a14:backgroundMark x1="14821" y1="56314" x2="14821" y2="56314"/>
                          </a14:backgroundRemoval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721259" y="4037646"/>
                <a:ext cx="1240755" cy="1239204"/>
              </a:xfrm>
              <a:prstGeom prst="rect">
                <a:avLst/>
              </a:prstGeom>
            </p:spPr>
          </p:pic>
          <p:pic>
            <p:nvPicPr>
              <p:cNvPr id="10" name="Picture 9"/>
              <p:cNvPicPr>
                <a:picLocks noChangeAspect="1"/>
              </p:cNvPicPr>
              <p:nvPr/>
            </p:nvPicPr>
            <p:blipFill>
              <a:blip r:embed="rId16" cstate="screen">
                <a:extLst>
                  <a:ext uri="{BEBA8EAE-BF5A-486C-A8C5-ECC9F3942E4B}">
                    <a14:imgProps xmlns:a14="http://schemas.microsoft.com/office/drawing/2010/main">
                      <a14:imgLayer r:embed="rId17">
                        <a14:imgEffect>
                          <a14:backgroundRemoval t="10000" b="90000" l="10000" r="90000">
                            <a14:foregroundMark x1="59114" y1="56314" x2="59114" y2="56314"/>
                            <a14:foregroundMark x1="61499" y1="53584" x2="61499" y2="53584"/>
                            <a14:foregroundMark x1="68825" y1="50853" x2="68825" y2="50853"/>
                            <a14:foregroundMark x1="84497" y1="41468" x2="84497" y2="41468"/>
                            <a14:foregroundMark x1="67291" y1="56826" x2="67291" y2="56826"/>
                            <a14:foregroundMark x1="71210" y1="55631" x2="71210" y2="55631"/>
                          </a14:backgroundRemoval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026016" y="3457575"/>
                <a:ext cx="1580077" cy="1578102"/>
              </a:xfrm>
              <a:prstGeom prst="rect">
                <a:avLst/>
              </a:prstGeom>
            </p:spPr>
          </p:pic>
        </p:grpSp>
        <p:pic>
          <p:nvPicPr>
            <p:cNvPr id="18" name="Picture 17"/>
            <p:cNvPicPr>
              <a:picLocks noChangeAspect="1"/>
            </p:cNvPicPr>
            <p:nvPr/>
          </p:nvPicPr>
          <p:blipFill>
            <a:blip r:embed="rId18" cstate="screen">
              <a:extLst>
                <a:ext uri="{BEBA8EAE-BF5A-486C-A8C5-ECC9F3942E4B}">
                  <a14:imgProps xmlns:a14="http://schemas.microsoft.com/office/drawing/2010/main">
                    <a14:imgLayer r:embed="rId19">
                      <a14:imgEffect>
                        <a14:backgroundRemoval t="10000" b="90000" l="10000" r="90000">
                          <a14:backgroundMark x1="38330" y1="50426" x2="38330" y2="50426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580760" y="4245670"/>
              <a:ext cx="628651" cy="628651"/>
            </a:xfrm>
            <a:prstGeom prst="rect">
              <a:avLst/>
            </a:prstGeom>
          </p:spPr>
        </p:pic>
      </p:grpSp>
      <p:sp>
        <p:nvSpPr>
          <p:cNvPr id="19" name="TextBox 18"/>
          <p:cNvSpPr txBox="1"/>
          <p:nvPr/>
        </p:nvSpPr>
        <p:spPr>
          <a:xfrm>
            <a:off x="6633763" y="3067390"/>
            <a:ext cx="1273105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latin typeface="+mj-lt"/>
              </a:rPr>
              <a:t>Dangle</a:t>
            </a:r>
            <a:br>
              <a:rPr lang="en-US" dirty="0" smtClean="0">
                <a:latin typeface="+mj-lt"/>
              </a:rPr>
            </a:br>
            <a:r>
              <a:rPr lang="en-US" dirty="0" smtClean="0">
                <a:latin typeface="+mj-lt"/>
              </a:rPr>
              <a:t>Suspension</a:t>
            </a:r>
            <a:endParaRPr lang="en-US" dirty="0">
              <a:latin typeface="+mj-lt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347388" y="5420065"/>
            <a:ext cx="1233928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latin typeface="+mj-lt"/>
              </a:rPr>
              <a:t>Desktop or</a:t>
            </a:r>
            <a:br>
              <a:rPr lang="en-US" dirty="0" smtClean="0">
                <a:latin typeface="+mj-lt"/>
              </a:rPr>
            </a:br>
            <a:r>
              <a:rPr lang="en-US" dirty="0" smtClean="0">
                <a:latin typeface="+mj-lt"/>
              </a:rPr>
              <a:t>Wall Holder</a:t>
            </a:r>
            <a:endParaRPr lang="en-US" dirty="0">
              <a:latin typeface="+mj-lt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4040175" y="5420065"/>
            <a:ext cx="1425391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latin typeface="+mj-lt"/>
              </a:rPr>
              <a:t>Batteries</a:t>
            </a:r>
            <a:br>
              <a:rPr lang="en-US" dirty="0" smtClean="0">
                <a:latin typeface="+mj-lt"/>
              </a:rPr>
            </a:br>
            <a:r>
              <a:rPr lang="en-US" dirty="0" smtClean="0">
                <a:latin typeface="+mj-lt"/>
              </a:rPr>
              <a:t>and Chargers</a:t>
            </a:r>
            <a:endParaRPr lang="en-US" dirty="0">
              <a:latin typeface="+mj-lt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6634093" y="5420065"/>
            <a:ext cx="1167306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latin typeface="+mj-lt"/>
              </a:rPr>
              <a:t>Adjustable</a:t>
            </a:r>
            <a:br>
              <a:rPr lang="en-US" dirty="0" smtClean="0">
                <a:latin typeface="+mj-lt"/>
              </a:rPr>
            </a:br>
            <a:r>
              <a:rPr lang="en-US" dirty="0" smtClean="0">
                <a:latin typeface="+mj-lt"/>
              </a:rPr>
              <a:t>Stand</a:t>
            </a:r>
            <a:endParaRPr lang="en-US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5330843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Certifications</a:t>
            </a:r>
            <a:endParaRPr lang="en-US" dirty="0">
              <a:solidFill>
                <a:schemeClr val="accent6"/>
              </a:solidFill>
            </a:endParaRPr>
          </a:p>
        </p:txBody>
      </p:sp>
      <p:sp>
        <p:nvSpPr>
          <p:cNvPr id="11" name="Content Placeholder 10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1200" dirty="0" smtClean="0"/>
              <a:t>Additional certifications</a:t>
            </a:r>
            <a:br>
              <a:rPr lang="en-US" sz="1200" dirty="0" smtClean="0"/>
            </a:br>
            <a:r>
              <a:rPr lang="en-US" sz="1200" dirty="0" smtClean="0"/>
              <a:t>will be supplied through</a:t>
            </a:r>
            <a:br>
              <a:rPr lang="en-US" sz="1200" dirty="0" smtClean="0"/>
            </a:br>
            <a:r>
              <a:rPr lang="en-US" sz="1200" dirty="0" smtClean="0"/>
              <a:t>CRISP</a:t>
            </a:r>
            <a:endParaRPr lang="en-US" sz="1200" dirty="0"/>
          </a:p>
        </p:txBody>
      </p:sp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06153" y="1066803"/>
            <a:ext cx="2943505" cy="44614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58741" y="1066803"/>
            <a:ext cx="2792367" cy="51022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446999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Target Markets &amp; Applications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10189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Data capture product line-up</a:t>
            </a:r>
          </a:p>
          <a:p>
            <a:r>
              <a:rPr lang="en-US" dirty="0" smtClean="0"/>
              <a:t>Key messaging</a:t>
            </a:r>
          </a:p>
          <a:p>
            <a:r>
              <a:rPr lang="en-US" dirty="0" smtClean="0"/>
              <a:t>Introduction summary</a:t>
            </a:r>
          </a:p>
          <a:p>
            <a:r>
              <a:rPr lang="en-US" dirty="0" smtClean="0"/>
              <a:t>Key product attributes</a:t>
            </a:r>
          </a:p>
          <a:p>
            <a:r>
              <a:rPr lang="en-US" dirty="0" smtClean="0"/>
              <a:t>Target markets and applications</a:t>
            </a:r>
          </a:p>
          <a:p>
            <a:r>
              <a:rPr lang="en-US" dirty="0" smtClean="0"/>
              <a:t>Pricing</a:t>
            </a:r>
          </a:p>
          <a:p>
            <a:r>
              <a:rPr lang="en-US" dirty="0" smtClean="0"/>
              <a:t>Competitive overview</a:t>
            </a:r>
          </a:p>
          <a:p>
            <a:r>
              <a:rPr lang="en-US" dirty="0" smtClean="0"/>
              <a:t>Sales tools and promotions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95900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Target Markets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On the manufacturing shop floor, warehouse and distribution applications…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Market size by scanning technology…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Target decision makers and influencers…</a:t>
            </a:r>
          </a:p>
          <a:p>
            <a:pPr lvl="1"/>
            <a:r>
              <a:rPr lang="en-US" dirty="0" smtClean="0"/>
              <a:t>IT and Operations Directors and VPs</a:t>
            </a:r>
          </a:p>
          <a:p>
            <a:pPr lvl="1"/>
            <a:r>
              <a:rPr lang="en-US" dirty="0" smtClean="0"/>
              <a:t>VARs and ISVs are key influencers when it comes to handheld scanners</a:t>
            </a:r>
            <a:endParaRPr lang="en-US" dirty="0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6173" y="1879927"/>
            <a:ext cx="6345702" cy="1362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6174" y="3707645"/>
            <a:ext cx="6783852" cy="1049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Oval 10"/>
          <p:cNvSpPr/>
          <p:nvPr/>
        </p:nvSpPr>
        <p:spPr bwMode="auto">
          <a:xfrm>
            <a:off x="771525" y="3909789"/>
            <a:ext cx="1152295" cy="568562"/>
          </a:xfrm>
          <a:prstGeom prst="ellipse">
            <a:avLst/>
          </a:prstGeom>
          <a:noFill/>
          <a:ln w="1905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8" charset="-128"/>
            </a:endParaRPr>
          </a:p>
        </p:txBody>
      </p:sp>
      <p:sp>
        <p:nvSpPr>
          <p:cNvPr id="12" name="Oval 11"/>
          <p:cNvSpPr/>
          <p:nvPr/>
        </p:nvSpPr>
        <p:spPr bwMode="auto">
          <a:xfrm>
            <a:off x="828445" y="2091690"/>
            <a:ext cx="1686155" cy="388620"/>
          </a:xfrm>
          <a:prstGeom prst="ellipse">
            <a:avLst/>
          </a:prstGeom>
          <a:noFill/>
          <a:ln w="1905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049102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sz="half" idx="2"/>
          </p:nvPr>
        </p:nvSpPr>
        <p:spPr>
          <a:xfrm>
            <a:off x="457200" y="1264257"/>
            <a:ext cx="4194810" cy="4680674"/>
          </a:xfrm>
        </p:spPr>
        <p:txBody>
          <a:bodyPr>
            <a:normAutofit fontScale="85000" lnSpcReduction="10000"/>
          </a:bodyPr>
          <a:lstStyle/>
          <a:p>
            <a:pPr>
              <a:lnSpc>
                <a:spcPct val="110000"/>
              </a:lnSpc>
            </a:pPr>
            <a:r>
              <a:rPr lang="en-US" dirty="0" smtClean="0"/>
              <a:t>Primary target applications</a:t>
            </a:r>
          </a:p>
          <a:p>
            <a:pPr lvl="1">
              <a:lnSpc>
                <a:spcPct val="110000"/>
              </a:lnSpc>
            </a:pPr>
            <a:r>
              <a:rPr lang="en-US" dirty="0" smtClean="0"/>
              <a:t>Forklift warehouse operations</a:t>
            </a:r>
          </a:p>
          <a:p>
            <a:pPr lvl="1">
              <a:lnSpc>
                <a:spcPct val="110000"/>
              </a:lnSpc>
            </a:pPr>
            <a:r>
              <a:rPr lang="en-US" dirty="0" smtClean="0"/>
              <a:t>Pick, place, and stocking operations</a:t>
            </a:r>
          </a:p>
          <a:p>
            <a:pPr lvl="1">
              <a:lnSpc>
                <a:spcPct val="110000"/>
              </a:lnSpc>
            </a:pPr>
            <a:r>
              <a:rPr lang="en-US" dirty="0" smtClean="0"/>
              <a:t>Shipping and receiving departments</a:t>
            </a:r>
          </a:p>
          <a:p>
            <a:pPr>
              <a:lnSpc>
                <a:spcPct val="110000"/>
              </a:lnSpc>
            </a:pPr>
            <a:r>
              <a:rPr lang="en-US" dirty="0" smtClean="0"/>
              <a:t>Purchase decision</a:t>
            </a:r>
          </a:p>
          <a:p>
            <a:pPr lvl="1">
              <a:lnSpc>
                <a:spcPct val="110000"/>
              </a:lnSpc>
            </a:pPr>
            <a:r>
              <a:rPr lang="en-US" dirty="0" smtClean="0"/>
              <a:t>Economic buyer - Purchasing or IT</a:t>
            </a:r>
          </a:p>
          <a:p>
            <a:pPr lvl="1">
              <a:lnSpc>
                <a:spcPct val="110000"/>
              </a:lnSpc>
            </a:pPr>
            <a:r>
              <a:rPr lang="en-US" dirty="0" smtClean="0"/>
              <a:t>Influencer – IT, Operations Managers</a:t>
            </a:r>
          </a:p>
          <a:p>
            <a:pPr lvl="1">
              <a:lnSpc>
                <a:spcPct val="110000"/>
              </a:lnSpc>
            </a:pPr>
            <a:r>
              <a:rPr lang="en-US" dirty="0" smtClean="0"/>
              <a:t>End user – shop floor or warehouse personnel</a:t>
            </a:r>
          </a:p>
          <a:p>
            <a:pPr>
              <a:lnSpc>
                <a:spcPct val="110000"/>
              </a:lnSpc>
            </a:pPr>
            <a:r>
              <a:rPr lang="en-US" dirty="0" smtClean="0"/>
              <a:t>Customer needs</a:t>
            </a:r>
          </a:p>
          <a:p>
            <a:pPr lvl="1">
              <a:lnSpc>
                <a:spcPct val="110000"/>
              </a:lnSpc>
            </a:pPr>
            <a:r>
              <a:rPr lang="en-US" dirty="0" smtClean="0"/>
              <a:t>Rugged reliability</a:t>
            </a:r>
          </a:p>
          <a:p>
            <a:pPr lvl="1">
              <a:lnSpc>
                <a:spcPct val="110000"/>
              </a:lnSpc>
            </a:pPr>
            <a:r>
              <a:rPr lang="en-US" dirty="0" smtClean="0"/>
              <a:t>Tethered and Cordless</a:t>
            </a:r>
          </a:p>
          <a:p>
            <a:pPr lvl="1">
              <a:lnSpc>
                <a:spcPct val="110000"/>
              </a:lnSpc>
            </a:pPr>
            <a:r>
              <a:rPr lang="en-US" dirty="0" smtClean="0"/>
              <a:t>Near/far scanning and snappiness</a:t>
            </a:r>
          </a:p>
          <a:p>
            <a:pPr lvl="1">
              <a:lnSpc>
                <a:spcPct val="110000"/>
              </a:lnSpc>
            </a:pPr>
            <a:r>
              <a:rPr lang="en-US" dirty="0" smtClean="0"/>
              <a:t>Image capture </a:t>
            </a:r>
            <a:endParaRPr lang="en-US" dirty="0"/>
          </a:p>
        </p:txBody>
      </p:sp>
      <p:pic>
        <p:nvPicPr>
          <p:cNvPr id="10" name="Content Placeholder 9"/>
          <p:cNvPicPr>
            <a:picLocks noGrp="1" noChangeAspect="1"/>
          </p:cNvPicPr>
          <p:nvPr>
            <p:ph sz="quarter" idx="4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4127" y="1382426"/>
            <a:ext cx="3347646" cy="286572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Applications - Warehouse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76272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pPr>
              <a:lnSpc>
                <a:spcPct val="110000"/>
              </a:lnSpc>
            </a:pPr>
            <a:r>
              <a:rPr lang="en-US" dirty="0" smtClean="0"/>
              <a:t>Primary target applications</a:t>
            </a:r>
          </a:p>
          <a:p>
            <a:pPr lvl="1">
              <a:lnSpc>
                <a:spcPct val="110000"/>
              </a:lnSpc>
            </a:pPr>
            <a:r>
              <a:rPr lang="en-US" dirty="0" smtClean="0"/>
              <a:t>Assembly line work in process flow</a:t>
            </a:r>
          </a:p>
          <a:p>
            <a:pPr lvl="1">
              <a:lnSpc>
                <a:spcPct val="110000"/>
              </a:lnSpc>
            </a:pPr>
            <a:r>
              <a:rPr lang="en-US" dirty="0" smtClean="0"/>
              <a:t>Shipping and receiving dock door</a:t>
            </a:r>
          </a:p>
          <a:p>
            <a:pPr lvl="1">
              <a:lnSpc>
                <a:spcPct val="110000"/>
              </a:lnSpc>
            </a:pPr>
            <a:r>
              <a:rPr lang="en-US" dirty="0" smtClean="0"/>
              <a:t>Tool crib asset tracking</a:t>
            </a:r>
          </a:p>
          <a:p>
            <a:pPr>
              <a:lnSpc>
                <a:spcPct val="110000"/>
              </a:lnSpc>
            </a:pPr>
            <a:r>
              <a:rPr lang="en-US" dirty="0" smtClean="0"/>
              <a:t>Purchase decision</a:t>
            </a:r>
          </a:p>
          <a:p>
            <a:pPr lvl="1">
              <a:lnSpc>
                <a:spcPct val="110000"/>
              </a:lnSpc>
            </a:pPr>
            <a:r>
              <a:rPr lang="en-US" dirty="0" smtClean="0"/>
              <a:t>Economic buyer – operations manager</a:t>
            </a:r>
          </a:p>
          <a:p>
            <a:pPr lvl="1">
              <a:lnSpc>
                <a:spcPct val="110000"/>
              </a:lnSpc>
            </a:pPr>
            <a:r>
              <a:rPr lang="en-US" dirty="0" smtClean="0"/>
              <a:t>Influencer – IT director</a:t>
            </a:r>
          </a:p>
          <a:p>
            <a:pPr lvl="1">
              <a:lnSpc>
                <a:spcPct val="110000"/>
              </a:lnSpc>
            </a:pPr>
            <a:r>
              <a:rPr lang="en-US" dirty="0" smtClean="0"/>
              <a:t>End user – assembly and back room personnel</a:t>
            </a:r>
          </a:p>
          <a:p>
            <a:pPr>
              <a:lnSpc>
                <a:spcPct val="110000"/>
              </a:lnSpc>
            </a:pPr>
            <a:r>
              <a:rPr lang="en-US" dirty="0" smtClean="0"/>
              <a:t>Customer needs</a:t>
            </a:r>
          </a:p>
          <a:p>
            <a:pPr lvl="1">
              <a:lnSpc>
                <a:spcPct val="110000"/>
              </a:lnSpc>
            </a:pPr>
            <a:r>
              <a:rPr lang="en-US" dirty="0" smtClean="0"/>
              <a:t>Speed and accuracy</a:t>
            </a:r>
          </a:p>
          <a:p>
            <a:pPr lvl="1">
              <a:lnSpc>
                <a:spcPct val="110000"/>
              </a:lnSpc>
            </a:pPr>
            <a:r>
              <a:rPr lang="en-US" dirty="0" smtClean="0"/>
              <a:t>Rugged reliability</a:t>
            </a:r>
          </a:p>
          <a:p>
            <a:pPr lvl="1">
              <a:lnSpc>
                <a:spcPct val="110000"/>
              </a:lnSpc>
            </a:pPr>
            <a:r>
              <a:rPr lang="en-US" dirty="0" smtClean="0"/>
              <a:t>Scanning 1D and 2D codes</a:t>
            </a:r>
          </a:p>
          <a:p>
            <a:pPr lvl="1">
              <a:lnSpc>
                <a:spcPct val="110000"/>
              </a:lnSpc>
            </a:pPr>
            <a:r>
              <a:rPr lang="en-US" dirty="0" smtClean="0"/>
              <a:t>Cordless</a:t>
            </a:r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Applications - Manufacturing</a:t>
            </a:r>
            <a:endParaRPr lang="en-US" dirty="0"/>
          </a:p>
        </p:txBody>
      </p:sp>
      <p:pic>
        <p:nvPicPr>
          <p:cNvPr id="3" name="Content Placeholder 2"/>
          <p:cNvPicPr>
            <a:picLocks noGrp="1" noChangeAspect="1"/>
          </p:cNvPicPr>
          <p:nvPr>
            <p:ph sz="quarter" idx="4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3511" y="1353851"/>
            <a:ext cx="3586451" cy="238947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7609199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SR61B Cordless Scanner Pricing </a:t>
            </a:r>
            <a:endParaRPr lang="en-US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66031484"/>
              </p:ext>
            </p:extLst>
          </p:nvPr>
        </p:nvGraphicFramePr>
        <p:xfrm>
          <a:off x="457200" y="1295400"/>
          <a:ext cx="8229600" cy="3545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5500"/>
                <a:gridCol w="4895850"/>
                <a:gridCol w="123825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Model Number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Description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New List Price</a:t>
                      </a:r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SR61BHP-002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SR61B High Performance 2D Imager (EA30)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$875</a:t>
                      </a:r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SR61BXR-002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SR61B Near/Far Area Imager (EX25)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$895</a:t>
                      </a:r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SR61BDPM-002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SR61B HD/DPM 2D Imager (EA30HD)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$1,295</a:t>
                      </a:r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SR61BXR-900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SR61BXR Non-Incendive 2D Imager (EX25)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$1,345</a:t>
                      </a:r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SR61BHP-900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SR61BHP Non-Incendive 2D Imager (EA30)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$1,325</a:t>
                      </a:r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SR61BHP-CB-001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SR61BHP Scanner Kit with CHRG BASE, PS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$1,080</a:t>
                      </a:r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SR61BXR-CB-001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SR61BXR Scanner Kit with CHRG BASE, PS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$1,100</a:t>
                      </a:r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SR61BDPM-CB-001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SR61BHD/DPM Scanner</a:t>
                      </a:r>
                      <a:r>
                        <a:rPr lang="en-US" sz="1600" baseline="0" dirty="0" smtClean="0"/>
                        <a:t> Kit with CHRG BASE, PS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$1,500</a:t>
                      </a:r>
                      <a:endParaRPr lang="en-US" sz="16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466725" y="5019675"/>
            <a:ext cx="8210550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+mj-lt"/>
              </a:rPr>
              <a:t>Pricing above uses Discount Code P.   All models shown above include battery.   Kit pricing follows the same mix-n-match pricing policy as the SG20. (Kit pricing is the price sum of the parts in the kit.)</a:t>
            </a:r>
            <a:endParaRPr lang="en-US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5586586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SR61T Tethered Scanner Pricing </a:t>
            </a:r>
            <a:endParaRPr lang="en-US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89194538"/>
              </p:ext>
            </p:extLst>
          </p:nvPr>
        </p:nvGraphicFramePr>
        <p:xfrm>
          <a:off x="457200" y="1295400"/>
          <a:ext cx="7296150" cy="3672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62125"/>
                <a:gridCol w="3505200"/>
                <a:gridCol w="1000125"/>
                <a:gridCol w="10287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300" dirty="0" smtClean="0"/>
                        <a:t>Model Number</a:t>
                      </a:r>
                      <a:endParaRPr lang="en-US" sz="1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dirty="0" smtClean="0"/>
                        <a:t>Description</a:t>
                      </a:r>
                      <a:endParaRPr lang="en-US" sz="1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dirty="0" smtClean="0"/>
                        <a:t>Current List Price</a:t>
                      </a:r>
                      <a:endParaRPr lang="en-US" sz="1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dirty="0" smtClean="0"/>
                        <a:t>New List Price</a:t>
                      </a:r>
                      <a:endParaRPr lang="en-US" sz="1300" dirty="0"/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SR61T2D-002</a:t>
                      </a:r>
                      <a:endParaRPr lang="en-US" sz="1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SR61T 2D Imager (EA20x)</a:t>
                      </a:r>
                      <a:endParaRPr lang="en-US" sz="1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dirty="0" smtClean="0"/>
                        <a:t>$695</a:t>
                      </a:r>
                      <a:endParaRPr lang="en-US" sz="1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dirty="0" smtClean="0"/>
                        <a:t>$595</a:t>
                      </a:r>
                      <a:endParaRPr lang="en-US" sz="1300" dirty="0"/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SR61THP-002</a:t>
                      </a:r>
                      <a:endParaRPr lang="en-US" sz="1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SR61T High Performance</a:t>
                      </a:r>
                      <a:r>
                        <a:rPr lang="en-US" sz="1300" baseline="0" dirty="0" smtClean="0"/>
                        <a:t> 2D Imager (EA30)</a:t>
                      </a:r>
                      <a:endParaRPr lang="en-US" sz="1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dirty="0" smtClean="0"/>
                        <a:t>$795</a:t>
                      </a:r>
                      <a:endParaRPr lang="en-US" sz="1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dirty="0" smtClean="0"/>
                        <a:t>$665</a:t>
                      </a:r>
                      <a:endParaRPr lang="en-US" sz="1300" dirty="0"/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SR61TXR-002</a:t>
                      </a:r>
                      <a:endParaRPr lang="en-US" sz="1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SR61T Near/Far Area Imager (EX25C)</a:t>
                      </a:r>
                      <a:endParaRPr lang="en-US" sz="1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dirty="0" smtClean="0"/>
                        <a:t>$895</a:t>
                      </a:r>
                      <a:endParaRPr lang="en-US" sz="1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dirty="0" smtClean="0"/>
                        <a:t>$755</a:t>
                      </a:r>
                      <a:endParaRPr lang="en-US" sz="1300" dirty="0"/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129540"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SR61TDPM-002</a:t>
                      </a:r>
                      <a:endParaRPr lang="en-US" sz="1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SR61T HD/DPM Area</a:t>
                      </a:r>
                      <a:r>
                        <a:rPr lang="en-US" sz="1300" baseline="0" dirty="0" smtClean="0"/>
                        <a:t> Imager (EA30HD)</a:t>
                      </a:r>
                      <a:endParaRPr lang="en-US" sz="1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dirty="0" err="1" smtClean="0"/>
                        <a:t>na</a:t>
                      </a:r>
                      <a:endParaRPr lang="en-US" sz="1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dirty="0" smtClean="0"/>
                        <a:t>$1,155</a:t>
                      </a:r>
                      <a:endParaRPr lang="en-US" sz="1300" dirty="0"/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125730"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SR61T2D-USB001</a:t>
                      </a:r>
                      <a:endParaRPr lang="en-US" sz="1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SR61T2D USB Area Imager Kit</a:t>
                      </a:r>
                      <a:endParaRPr lang="en-US" sz="1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dirty="0" smtClean="0"/>
                        <a:t>$735</a:t>
                      </a:r>
                      <a:endParaRPr lang="en-US" sz="1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dirty="0" smtClean="0"/>
                        <a:t>$635</a:t>
                      </a:r>
                      <a:endParaRPr lang="en-US" sz="1300" dirty="0"/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SR61T2D-SER002</a:t>
                      </a:r>
                      <a:endParaRPr lang="en-US" sz="1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SR61T2D Serial Area Imager Kit</a:t>
                      </a:r>
                      <a:endParaRPr lang="en-US" sz="1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dirty="0" smtClean="0"/>
                        <a:t>$835</a:t>
                      </a:r>
                      <a:endParaRPr lang="en-US" sz="1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dirty="0" smtClean="0"/>
                        <a:t>$735</a:t>
                      </a:r>
                      <a:endParaRPr lang="en-US" sz="1300" dirty="0"/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SR61THP-USB001</a:t>
                      </a:r>
                      <a:endParaRPr lang="en-US" sz="1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SR61THP USB Scanner Kit</a:t>
                      </a:r>
                      <a:endParaRPr lang="en-US" sz="1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dirty="0" smtClean="0"/>
                        <a:t>$835</a:t>
                      </a:r>
                      <a:endParaRPr lang="en-US" sz="1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dirty="0" smtClean="0"/>
                        <a:t>$705</a:t>
                      </a:r>
                      <a:endParaRPr lang="en-US" sz="1300" dirty="0"/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SR61THP-SER002</a:t>
                      </a:r>
                      <a:endParaRPr lang="en-US" sz="1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SR61THP Serial Scanner Kit</a:t>
                      </a:r>
                      <a:endParaRPr lang="en-US" sz="1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dirty="0" smtClean="0"/>
                        <a:t>$935</a:t>
                      </a:r>
                      <a:endParaRPr lang="en-US" sz="1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dirty="0" smtClean="0"/>
                        <a:t>$805</a:t>
                      </a:r>
                      <a:endParaRPr lang="en-US" sz="1300" dirty="0"/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196215"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SR61TXR-SER001</a:t>
                      </a:r>
                      <a:endParaRPr lang="en-US" sz="1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SR61TXR Serial Scanner Kit</a:t>
                      </a:r>
                      <a:endParaRPr lang="en-US" sz="1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dirty="0" smtClean="0"/>
                        <a:t>$970</a:t>
                      </a:r>
                      <a:endParaRPr lang="en-US" sz="1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dirty="0" smtClean="0"/>
                        <a:t>$830</a:t>
                      </a:r>
                      <a:endParaRPr lang="en-US" sz="1300" dirty="0"/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244475"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SR61TXR-USB001</a:t>
                      </a:r>
                      <a:endParaRPr lang="en-US" sz="1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SR61TXR USB Scanner Kit</a:t>
                      </a:r>
                      <a:endParaRPr lang="en-US" sz="1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dirty="0" smtClean="0"/>
                        <a:t>$935</a:t>
                      </a:r>
                      <a:endParaRPr lang="en-US" sz="1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dirty="0" smtClean="0"/>
                        <a:t>$795</a:t>
                      </a:r>
                      <a:endParaRPr lang="en-US" sz="1300" dirty="0"/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198120"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SR61TDPM-USB001</a:t>
                      </a:r>
                      <a:endParaRPr lang="en-US" sz="1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SR61TDPM USB Scanner Kit</a:t>
                      </a:r>
                      <a:endParaRPr lang="en-US" sz="1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dirty="0" err="1" smtClean="0"/>
                        <a:t>na</a:t>
                      </a:r>
                      <a:endParaRPr lang="en-US" sz="1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dirty="0" smtClean="0"/>
                        <a:t>$1,195</a:t>
                      </a:r>
                      <a:endParaRPr lang="en-US" sz="1300" dirty="0"/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466725" y="5116815"/>
            <a:ext cx="821055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+mj-lt"/>
              </a:rPr>
              <a:t>Pricing above with Discount Code P.   Kit pricing follows the same mix-n-match pricing policy as the SG20. (Kit pricing is the price sum of the parts in the kit.)</a:t>
            </a:r>
            <a:endParaRPr lang="en-US" dirty="0">
              <a:latin typeface="+mj-lt"/>
            </a:endParaRPr>
          </a:p>
        </p:txBody>
      </p:sp>
      <p:cxnSp>
        <p:nvCxnSpPr>
          <p:cNvPr id="6" name="Straight Arrow Connector 5"/>
          <p:cNvCxnSpPr/>
          <p:nvPr/>
        </p:nvCxnSpPr>
        <p:spPr>
          <a:xfrm flipH="1">
            <a:off x="7777585" y="4813639"/>
            <a:ext cx="279400" cy="0"/>
          </a:xfrm>
          <a:prstGeom prst="straightConnector1">
            <a:avLst/>
          </a:prstGeom>
          <a:ln w="19050"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8056985" y="4665614"/>
            <a:ext cx="104868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+mj-lt"/>
              </a:rPr>
              <a:t>New model!</a:t>
            </a:r>
            <a:endParaRPr lang="en-US" sz="1200" dirty="0">
              <a:latin typeface="+mj-lt"/>
            </a:endParaRPr>
          </a:p>
        </p:txBody>
      </p:sp>
      <p:cxnSp>
        <p:nvCxnSpPr>
          <p:cNvPr id="10" name="Straight Arrow Connector 9"/>
          <p:cNvCxnSpPr/>
          <p:nvPr/>
        </p:nvCxnSpPr>
        <p:spPr>
          <a:xfrm flipH="1">
            <a:off x="7777585" y="2784814"/>
            <a:ext cx="279400" cy="0"/>
          </a:xfrm>
          <a:prstGeom prst="straightConnector1">
            <a:avLst/>
          </a:prstGeom>
          <a:ln w="19050"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8056985" y="2636789"/>
            <a:ext cx="104868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+mj-lt"/>
              </a:rPr>
              <a:t>New model!</a:t>
            </a:r>
            <a:endParaRPr lang="en-US" sz="12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9593255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Key Competition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22552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Competitive Environment</a:t>
            </a:r>
            <a:endParaRPr lang="en-US" dirty="0"/>
          </a:p>
        </p:txBody>
      </p:sp>
      <p:sp>
        <p:nvSpPr>
          <p:cNvPr id="8" name="Line 4"/>
          <p:cNvSpPr>
            <a:spLocks noChangeShapeType="1"/>
          </p:cNvSpPr>
          <p:nvPr/>
        </p:nvSpPr>
        <p:spPr bwMode="auto">
          <a:xfrm>
            <a:off x="1209675" y="5629275"/>
            <a:ext cx="6553200" cy="0"/>
          </a:xfrm>
          <a:prstGeom prst="line">
            <a:avLst/>
          </a:prstGeom>
          <a:noFill/>
          <a:ln w="19050">
            <a:solidFill>
              <a:schemeClr val="tx2"/>
            </a:solidFill>
            <a:round/>
            <a:headEnd/>
            <a:tailEnd type="triangle" w="med" len="med"/>
          </a:ln>
        </p:spPr>
        <p:txBody>
          <a:bodyPr/>
          <a:lstStyle/>
          <a:p>
            <a:pPr eaLnBrk="0" hangingPunct="0">
              <a:defRPr/>
            </a:pPr>
            <a:endParaRPr lang="en-US" sz="2400">
              <a:solidFill>
                <a:srgbClr val="000000"/>
              </a:solidFill>
              <a:ea typeface="ＭＳ Ｐゴシック" pitchFamily="8" charset="-128"/>
            </a:endParaRPr>
          </a:p>
        </p:txBody>
      </p:sp>
      <p:sp>
        <p:nvSpPr>
          <p:cNvPr id="9" name="Line 5"/>
          <p:cNvSpPr>
            <a:spLocks noChangeShapeType="1"/>
          </p:cNvSpPr>
          <p:nvPr/>
        </p:nvSpPr>
        <p:spPr bwMode="auto">
          <a:xfrm flipV="1">
            <a:off x="1209675" y="1209675"/>
            <a:ext cx="0" cy="4419600"/>
          </a:xfrm>
          <a:prstGeom prst="line">
            <a:avLst/>
          </a:prstGeom>
          <a:noFill/>
          <a:ln w="19050">
            <a:solidFill>
              <a:schemeClr val="tx2"/>
            </a:solidFill>
            <a:round/>
            <a:headEnd/>
            <a:tailEnd type="triangle" w="med" len="med"/>
          </a:ln>
        </p:spPr>
        <p:txBody>
          <a:bodyPr/>
          <a:lstStyle/>
          <a:p>
            <a:pPr eaLnBrk="0" hangingPunct="0">
              <a:defRPr/>
            </a:pPr>
            <a:endParaRPr lang="en-US" sz="2400">
              <a:solidFill>
                <a:srgbClr val="000000"/>
              </a:solidFill>
              <a:ea typeface="ＭＳ Ｐゴシック" pitchFamily="8" charset="-128"/>
            </a:endParaRPr>
          </a:p>
        </p:txBody>
      </p:sp>
      <p:sp>
        <p:nvSpPr>
          <p:cNvPr id="10" name="Text Box 6"/>
          <p:cNvSpPr txBox="1">
            <a:spLocks noChangeArrowheads="1"/>
          </p:cNvSpPr>
          <p:nvPr/>
        </p:nvSpPr>
        <p:spPr bwMode="auto">
          <a:xfrm>
            <a:off x="3707057" y="5648325"/>
            <a:ext cx="1752403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>
              <a:defRPr/>
            </a:pPr>
            <a:r>
              <a:rPr lang="en-US" sz="2000" dirty="0">
                <a:latin typeface="+mj-lt"/>
                <a:ea typeface="ＭＳ Ｐゴシック" pitchFamily="8" charset="-128"/>
              </a:rPr>
              <a:t>Performance</a:t>
            </a:r>
          </a:p>
        </p:txBody>
      </p:sp>
      <p:sp>
        <p:nvSpPr>
          <p:cNvPr id="11" name="Text Box 7"/>
          <p:cNvSpPr txBox="1">
            <a:spLocks noChangeArrowheads="1"/>
          </p:cNvSpPr>
          <p:nvPr/>
        </p:nvSpPr>
        <p:spPr bwMode="auto">
          <a:xfrm rot="16200000">
            <a:off x="-43901" y="2887426"/>
            <a:ext cx="199072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defRPr/>
            </a:pPr>
            <a:r>
              <a:rPr lang="en-US" sz="2000" dirty="0">
                <a:latin typeface="+mj-lt"/>
                <a:ea typeface="ＭＳ Ｐゴシック" pitchFamily="8" charset="-128"/>
              </a:rPr>
              <a:t>Ruggedness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5046822" y="1270583"/>
            <a:ext cx="1562005" cy="1712982"/>
            <a:chOff x="5256308" y="1270583"/>
            <a:chExt cx="1562005" cy="1712982"/>
          </a:xfrm>
        </p:grpSpPr>
        <p:pic>
          <p:nvPicPr>
            <p:cNvPr id="14" name="Picture 2" descr="Symbol DS3478 Series of Rugged Bar Code Scanners">
              <a:hlinkClick r:id="rId2"/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ackgroundRemoval t="10000" b="90000" l="10000" r="9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827825" y="1270583"/>
              <a:ext cx="990488" cy="10904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5" name="TextBox 14"/>
            <p:cNvSpPr txBox="1"/>
            <p:nvPr/>
          </p:nvSpPr>
          <p:spPr bwMode="auto">
            <a:xfrm flipH="1">
              <a:off x="5256308" y="2263368"/>
              <a:ext cx="1447800" cy="72019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eaLnBrk="0" hangingPunct="0">
                <a:defRPr/>
              </a:pPr>
              <a:r>
                <a:rPr lang="en-US" sz="1200" dirty="0">
                  <a:solidFill>
                    <a:schemeClr val="tx2"/>
                  </a:solidFill>
                  <a:latin typeface="+mj-lt"/>
                  <a:ea typeface="ＭＳ Ｐゴシック" pitchFamily="8" charset="-128"/>
                </a:rPr>
                <a:t>Motorola</a:t>
              </a:r>
            </a:p>
            <a:p>
              <a:pPr algn="ctr" eaLnBrk="0" hangingPunct="0">
                <a:defRPr/>
              </a:pPr>
              <a:r>
                <a:rPr lang="en-US" sz="1200" dirty="0" smtClean="0">
                  <a:solidFill>
                    <a:schemeClr val="tx2"/>
                  </a:solidFill>
                  <a:latin typeface="+mj-lt"/>
                  <a:ea typeface="ＭＳ Ｐゴシック" pitchFamily="8" charset="-128"/>
                </a:rPr>
                <a:t>DS3578 2D</a:t>
              </a:r>
              <a:endParaRPr lang="en-US" sz="1200" dirty="0">
                <a:solidFill>
                  <a:schemeClr val="tx2"/>
                </a:solidFill>
                <a:latin typeface="+mj-lt"/>
                <a:ea typeface="ＭＳ Ｐゴシック" pitchFamily="8" charset="-128"/>
              </a:endParaRPr>
            </a:p>
            <a:p>
              <a:pPr algn="ctr" eaLnBrk="0" hangingPunct="0">
                <a:defRPr/>
              </a:pPr>
              <a:r>
                <a:rPr lang="en-US" sz="1200" dirty="0" smtClean="0">
                  <a:solidFill>
                    <a:schemeClr val="tx2"/>
                  </a:solidFill>
                  <a:latin typeface="+mj-lt"/>
                  <a:ea typeface="ＭＳ Ｐゴシック" pitchFamily="8" charset="-128"/>
                </a:rPr>
                <a:t>LS3478ER </a:t>
              </a:r>
              <a:r>
                <a:rPr lang="en-US" sz="1200" dirty="0">
                  <a:solidFill>
                    <a:schemeClr val="tx2"/>
                  </a:solidFill>
                  <a:latin typeface="+mj-lt"/>
                  <a:ea typeface="ＭＳ Ｐゴシック" pitchFamily="8" charset="-128"/>
                </a:rPr>
                <a:t>L</a:t>
              </a:r>
              <a:r>
                <a:rPr lang="en-US" sz="1200" dirty="0" smtClean="0">
                  <a:solidFill>
                    <a:schemeClr val="tx2"/>
                  </a:solidFill>
                  <a:latin typeface="+mj-lt"/>
                  <a:ea typeface="ＭＳ Ｐゴシック" pitchFamily="8" charset="-128"/>
                </a:rPr>
                <a:t>aser</a:t>
              </a:r>
              <a:endParaRPr lang="en-US" sz="1200" dirty="0">
                <a:solidFill>
                  <a:schemeClr val="tx2"/>
                </a:solidFill>
                <a:latin typeface="+mj-lt"/>
                <a:ea typeface="ＭＳ Ｐゴシック" pitchFamily="8" charset="-128"/>
              </a:endParaRPr>
            </a:p>
          </p:txBody>
        </p:sp>
      </p:grpSp>
      <p:pic>
        <p:nvPicPr>
          <p:cNvPr id="16" name="Picture 4" descr="Symbol LS3408-ER Rugged Bar Code Scanner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0" b="97683" l="2317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48873" y="1354463"/>
            <a:ext cx="825595" cy="9089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7" name="Group 46"/>
          <p:cNvGrpSpPr>
            <a:grpSpLocks/>
          </p:cNvGrpSpPr>
          <p:nvPr/>
        </p:nvGrpSpPr>
        <p:grpSpPr bwMode="auto">
          <a:xfrm>
            <a:off x="2625356" y="2606602"/>
            <a:ext cx="1650928" cy="1672732"/>
            <a:chOff x="3559533" y="3352800"/>
            <a:chExt cx="1857295" cy="1881768"/>
          </a:xfrm>
        </p:grpSpPr>
        <p:pic>
          <p:nvPicPr>
            <p:cNvPr id="18" name="Picture 6" descr="http://www.scanning.datalogic.com/images/PPPSPD8300-100x100.jpg">
              <a:hlinkClick r:id="rId7"/>
            </p:cNvPr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BEBA8EAE-BF5A-486C-A8C5-ECC9F3942E4B}">
                  <a14:imgProps xmlns:a14="http://schemas.microsoft.com/office/drawing/2010/main">
                    <a14:imgLayer r:embed="rId9">
                      <a14:imgEffect>
                        <a14:backgroundRemoval t="1000" b="100000" l="1000" r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14800" y="3352800"/>
              <a:ext cx="952500" cy="9525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9" name="TextBox 18"/>
            <p:cNvSpPr txBox="1"/>
            <p:nvPr/>
          </p:nvSpPr>
          <p:spPr>
            <a:xfrm flipH="1">
              <a:off x="3559533" y="4424370"/>
              <a:ext cx="1857295" cy="81019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eaLnBrk="0" hangingPunct="0">
                <a:defRPr/>
              </a:pPr>
              <a:r>
                <a:rPr lang="en-US" sz="1200" dirty="0" err="1">
                  <a:solidFill>
                    <a:schemeClr val="tx2"/>
                  </a:solidFill>
                  <a:latin typeface="+mj-lt"/>
                  <a:ea typeface="ＭＳ Ｐゴシック" pitchFamily="8" charset="-128"/>
                </a:rPr>
                <a:t>Datalogic</a:t>
              </a:r>
              <a:endParaRPr lang="en-US" sz="1200" dirty="0">
                <a:solidFill>
                  <a:schemeClr val="tx2"/>
                </a:solidFill>
                <a:latin typeface="+mj-lt"/>
                <a:ea typeface="ＭＳ Ｐゴシック" pitchFamily="8" charset="-128"/>
              </a:endParaRPr>
            </a:p>
            <a:p>
              <a:pPr algn="ctr" eaLnBrk="0" hangingPunct="0">
                <a:defRPr/>
              </a:pPr>
              <a:r>
                <a:rPr lang="en-US" sz="1200" dirty="0" smtClean="0">
                  <a:solidFill>
                    <a:schemeClr val="tx2"/>
                  </a:solidFill>
                  <a:latin typeface="+mj-lt"/>
                  <a:ea typeface="ＭＳ Ｐゴシック" pitchFamily="8" charset="-128"/>
                </a:rPr>
                <a:t>PM8300AR </a:t>
              </a:r>
              <a:r>
                <a:rPr lang="en-US" sz="1200" dirty="0">
                  <a:solidFill>
                    <a:schemeClr val="tx2"/>
                  </a:solidFill>
                  <a:latin typeface="+mj-lt"/>
                  <a:ea typeface="ＭＳ Ｐゴシック" pitchFamily="8" charset="-128"/>
                </a:rPr>
                <a:t>Laser</a:t>
              </a:r>
            </a:p>
            <a:p>
              <a:pPr algn="ctr" eaLnBrk="0" hangingPunct="0">
                <a:defRPr/>
              </a:pPr>
              <a:r>
                <a:rPr lang="en-US" sz="1200" dirty="0" smtClean="0">
                  <a:solidFill>
                    <a:schemeClr val="tx2"/>
                  </a:solidFill>
                  <a:latin typeface="+mj-lt"/>
                  <a:ea typeface="ＭＳ Ｐゴシック" pitchFamily="8" charset="-128"/>
                </a:rPr>
                <a:t>PM8500 </a:t>
              </a:r>
              <a:r>
                <a:rPr lang="en-US" sz="1200" dirty="0">
                  <a:solidFill>
                    <a:schemeClr val="tx2"/>
                  </a:solidFill>
                  <a:latin typeface="+mj-lt"/>
                  <a:ea typeface="ＭＳ Ｐゴシック" pitchFamily="8" charset="-128"/>
                </a:rPr>
                <a:t>2D</a:t>
              </a:r>
            </a:p>
          </p:txBody>
        </p:sp>
      </p:grpSp>
      <p:grpSp>
        <p:nvGrpSpPr>
          <p:cNvPr id="20" name="Group 54"/>
          <p:cNvGrpSpPr>
            <a:grpSpLocks/>
          </p:cNvGrpSpPr>
          <p:nvPr/>
        </p:nvGrpSpPr>
        <p:grpSpPr bwMode="auto">
          <a:xfrm>
            <a:off x="4079931" y="3724156"/>
            <a:ext cx="1163638" cy="1549217"/>
            <a:chOff x="5741987" y="3581400"/>
            <a:chExt cx="1163638" cy="1548738"/>
          </a:xfrm>
        </p:grpSpPr>
        <p:pic>
          <p:nvPicPr>
            <p:cNvPr id="21" name="Picture 10" descr="http://www.honeywellaidc.com/data/b206f8d5-7793-4584-a888-0630d68b8ffd.jpg"/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BEBA8EAE-BF5A-486C-A8C5-ECC9F3942E4B}">
                  <a14:imgProps xmlns:a14="http://schemas.microsoft.com/office/drawing/2010/main">
                    <a14:imgLayer r:embed="rId11">
                      <a14:imgEffect>
                        <a14:backgroundRemoval t="0" b="99200" l="0" r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096000" y="3581400"/>
              <a:ext cx="809625" cy="8096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2" name="Rectangle 21"/>
            <p:cNvSpPr/>
            <p:nvPr/>
          </p:nvSpPr>
          <p:spPr>
            <a:xfrm>
              <a:off x="5741987" y="4410164"/>
              <a:ext cx="1163638" cy="719974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algn="ctr" eaLnBrk="0" hangingPunct="0">
                <a:defRPr/>
              </a:pPr>
              <a:r>
                <a:rPr lang="en-US" sz="1200" dirty="0">
                  <a:solidFill>
                    <a:schemeClr val="tx2"/>
                  </a:solidFill>
                  <a:latin typeface="+mj-lt"/>
                  <a:ea typeface="ＭＳ Ｐゴシック" pitchFamily="8" charset="-128"/>
                </a:rPr>
                <a:t>Honeywell</a:t>
              </a:r>
            </a:p>
            <a:p>
              <a:pPr algn="ctr" eaLnBrk="0" hangingPunct="0">
                <a:defRPr/>
              </a:pPr>
              <a:r>
                <a:rPr lang="en-US" sz="1200" dirty="0" smtClean="0">
                  <a:solidFill>
                    <a:schemeClr val="tx2"/>
                  </a:solidFill>
                  <a:latin typeface="+mj-lt"/>
                  <a:ea typeface="ＭＳ Ｐゴシック" pitchFamily="8" charset="-128"/>
                </a:rPr>
                <a:t>3820i 1D</a:t>
              </a:r>
              <a:endParaRPr lang="en-US" sz="1200" dirty="0">
                <a:solidFill>
                  <a:schemeClr val="tx2"/>
                </a:solidFill>
                <a:latin typeface="+mj-lt"/>
                <a:ea typeface="ＭＳ Ｐゴシック" pitchFamily="8" charset="-128"/>
              </a:endParaRPr>
            </a:p>
            <a:p>
              <a:pPr algn="ctr" eaLnBrk="0" hangingPunct="0">
                <a:defRPr/>
              </a:pPr>
              <a:r>
                <a:rPr lang="en-US" sz="1200" dirty="0" smtClean="0">
                  <a:solidFill>
                    <a:schemeClr val="tx2"/>
                  </a:solidFill>
                  <a:latin typeface="+mj-lt"/>
                  <a:ea typeface="ＭＳ Ｐゴシック" pitchFamily="8" charset="-128"/>
                </a:rPr>
                <a:t>4820i </a:t>
              </a:r>
              <a:r>
                <a:rPr lang="en-US" sz="1200" dirty="0">
                  <a:solidFill>
                    <a:schemeClr val="tx2"/>
                  </a:solidFill>
                  <a:latin typeface="+mj-lt"/>
                  <a:ea typeface="ＭＳ Ｐゴシック" pitchFamily="8" charset="-128"/>
                </a:rPr>
                <a:t>2D</a:t>
              </a:r>
            </a:p>
          </p:txBody>
        </p:sp>
      </p:grpSp>
      <p:sp>
        <p:nvSpPr>
          <p:cNvPr id="23" name="TextBox 22"/>
          <p:cNvSpPr txBox="1"/>
          <p:nvPr/>
        </p:nvSpPr>
        <p:spPr bwMode="auto">
          <a:xfrm flipH="1">
            <a:off x="6560289" y="2523809"/>
            <a:ext cx="1540668" cy="185897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eaLnBrk="0" hangingPunct="0">
              <a:defRPr/>
            </a:pPr>
            <a:r>
              <a:rPr lang="en-US" sz="1400" dirty="0">
                <a:solidFill>
                  <a:srgbClr val="003C78"/>
                </a:solidFill>
                <a:ea typeface="ＭＳ Ｐゴシック" pitchFamily="8" charset="-128"/>
              </a:rPr>
              <a:t>Intermec</a:t>
            </a:r>
          </a:p>
          <a:p>
            <a:pPr algn="ctr" eaLnBrk="0" hangingPunct="0">
              <a:defRPr/>
            </a:pPr>
            <a:r>
              <a:rPr lang="en-US" sz="1200" dirty="0" smtClean="0">
                <a:solidFill>
                  <a:srgbClr val="003C78"/>
                </a:solidFill>
                <a:ea typeface="ＭＳ Ｐゴシック" pitchFamily="8" charset="-128"/>
              </a:rPr>
              <a:t>SR61 L</a:t>
            </a:r>
            <a:endParaRPr lang="en-US" sz="1200" dirty="0">
              <a:solidFill>
                <a:srgbClr val="003C78"/>
              </a:solidFill>
              <a:ea typeface="ＭＳ Ｐゴシック" pitchFamily="8" charset="-128"/>
            </a:endParaRPr>
          </a:p>
          <a:p>
            <a:pPr algn="ctr" eaLnBrk="0" hangingPunct="0">
              <a:defRPr/>
            </a:pPr>
            <a:r>
              <a:rPr lang="en-US" sz="1200" dirty="0" smtClean="0">
                <a:solidFill>
                  <a:srgbClr val="003C78"/>
                </a:solidFill>
                <a:ea typeface="ＭＳ Ｐゴシック" pitchFamily="8" charset="-128"/>
              </a:rPr>
              <a:t>SR61 1D</a:t>
            </a:r>
            <a:endParaRPr lang="en-US" sz="1200" dirty="0">
              <a:solidFill>
                <a:srgbClr val="003C78"/>
              </a:solidFill>
              <a:ea typeface="ＭＳ Ｐゴシック" pitchFamily="8" charset="-128"/>
            </a:endParaRPr>
          </a:p>
          <a:p>
            <a:pPr algn="ctr" eaLnBrk="0" hangingPunct="0">
              <a:defRPr/>
            </a:pPr>
            <a:r>
              <a:rPr lang="en-US" sz="1200" dirty="0" smtClean="0">
                <a:solidFill>
                  <a:srgbClr val="003C78"/>
                </a:solidFill>
                <a:ea typeface="ＭＳ Ｐゴシック" pitchFamily="8" charset="-128"/>
              </a:rPr>
              <a:t>SR61 HP</a:t>
            </a:r>
            <a:endParaRPr lang="en-US" sz="1200" dirty="0">
              <a:solidFill>
                <a:srgbClr val="003C78"/>
              </a:solidFill>
              <a:ea typeface="ＭＳ Ｐゴシック" pitchFamily="8" charset="-128"/>
            </a:endParaRPr>
          </a:p>
          <a:p>
            <a:pPr algn="ctr" eaLnBrk="0" hangingPunct="0">
              <a:defRPr/>
            </a:pPr>
            <a:r>
              <a:rPr lang="en-US" sz="1200" dirty="0" smtClean="0">
                <a:solidFill>
                  <a:srgbClr val="003C78"/>
                </a:solidFill>
                <a:ea typeface="ＭＳ Ｐゴシック" pitchFamily="8" charset="-128"/>
              </a:rPr>
              <a:t>SR61 XR</a:t>
            </a:r>
          </a:p>
          <a:p>
            <a:pPr algn="ctr" eaLnBrk="0" hangingPunct="0">
              <a:defRPr/>
            </a:pPr>
            <a:r>
              <a:rPr lang="en-US" sz="1200" dirty="0" smtClean="0">
                <a:solidFill>
                  <a:srgbClr val="003C78"/>
                </a:solidFill>
                <a:ea typeface="ＭＳ Ｐゴシック" pitchFamily="8" charset="-128"/>
              </a:rPr>
              <a:t>SR61 DPM</a:t>
            </a:r>
          </a:p>
          <a:p>
            <a:pPr algn="ctr" eaLnBrk="0" hangingPunct="0">
              <a:defRPr/>
            </a:pPr>
            <a:r>
              <a:rPr lang="en-US" sz="1200" dirty="0" smtClean="0">
                <a:solidFill>
                  <a:srgbClr val="003C78"/>
                </a:solidFill>
                <a:ea typeface="ＭＳ Ｐゴシック" pitchFamily="8" charset="-128"/>
              </a:rPr>
              <a:t>SR61B XR NI</a:t>
            </a:r>
          </a:p>
          <a:p>
            <a:pPr algn="ctr" eaLnBrk="0" hangingPunct="0">
              <a:defRPr/>
            </a:pPr>
            <a:r>
              <a:rPr lang="en-US" sz="1200" dirty="0" smtClean="0">
                <a:solidFill>
                  <a:srgbClr val="003C78"/>
                </a:solidFill>
                <a:ea typeface="ＭＳ Ｐゴシック" pitchFamily="8" charset="-128"/>
              </a:rPr>
              <a:t>SR61B HP NI</a:t>
            </a:r>
            <a:endParaRPr lang="en-US" sz="1200" dirty="0">
              <a:solidFill>
                <a:srgbClr val="003C78"/>
              </a:solidFill>
              <a:ea typeface="ＭＳ Ｐゴシック" pitchFamily="8" charset="-128"/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3774" y="1274293"/>
            <a:ext cx="1331516" cy="13315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116788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SR61XR vs. Motorola LS34X8ER</a:t>
            </a:r>
            <a:endParaRPr lang="en-US" dirty="0"/>
          </a:p>
        </p:txBody>
      </p:sp>
      <p:graphicFrame>
        <p:nvGraphicFramePr>
          <p:cNvPr id="9" name="Content Placeholder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16433438"/>
              </p:ext>
            </p:extLst>
          </p:nvPr>
        </p:nvGraphicFramePr>
        <p:xfrm>
          <a:off x="457200" y="2266950"/>
          <a:ext cx="8229600" cy="2966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67100"/>
                <a:gridCol w="2381250"/>
                <a:gridCol w="238125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Features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Intermec SR61XR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Motorola LS3478ER</a:t>
                      </a:r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Long range scanning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Yes – up to 50 feet</a:t>
                      </a:r>
                      <a:endParaRPr lang="en-US" sz="1600" dirty="0"/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Yes – up to 28 feet</a:t>
                      </a:r>
                      <a:endParaRPr lang="en-US" sz="1600" dirty="0"/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Future proof technology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Yes</a:t>
                      </a:r>
                      <a:r>
                        <a:rPr lang="en-US" sz="1600" baseline="0" dirty="0" smtClean="0"/>
                        <a:t> – 2D area imaging</a:t>
                      </a:r>
                      <a:endParaRPr lang="en-US" sz="1600" dirty="0"/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No – 1D laser</a:t>
                      </a:r>
                      <a:endParaRPr lang="en-US" sz="1600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Omnidirectional</a:t>
                      </a:r>
                      <a:r>
                        <a:rPr lang="en-US" sz="1600" baseline="0" dirty="0" smtClean="0"/>
                        <a:t> scanning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Yes</a:t>
                      </a:r>
                      <a:endParaRPr lang="en-US" sz="1600" dirty="0"/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No</a:t>
                      </a:r>
                      <a:endParaRPr lang="en-US" sz="1600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Image and video capture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Yes</a:t>
                      </a:r>
                      <a:endParaRPr lang="en-US" sz="1600" dirty="0"/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No</a:t>
                      </a:r>
                      <a:endParaRPr lang="en-US" sz="1600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Megapixel imager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Yes</a:t>
                      </a:r>
                      <a:endParaRPr lang="en-US" sz="1600" dirty="0"/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No</a:t>
                      </a:r>
                      <a:endParaRPr lang="en-US" sz="1600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High tolerance to ambient light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Yes</a:t>
                      </a:r>
                      <a:endParaRPr lang="en-US" sz="1600" dirty="0"/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No</a:t>
                      </a:r>
                      <a:endParaRPr lang="en-US" sz="1600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No moving mirrors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Yes</a:t>
                      </a:r>
                      <a:endParaRPr lang="en-US" sz="1600" dirty="0"/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No</a:t>
                      </a:r>
                      <a:endParaRPr lang="en-US" sz="1600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11" name="Picture 10"/>
          <p:cNvPicPr>
            <a:picLocks noChangeAspect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2500" b="92500" l="7261" r="92409">
                        <a14:foregroundMark x1="55776" y1="7708" x2="55776" y2="7708"/>
                        <a14:foregroundMark x1="62046" y1="2708" x2="62046" y2="2708"/>
                        <a14:foregroundMark x1="93069" y1="16667" x2="93069" y2="16667"/>
                        <a14:foregroundMark x1="63366" y1="92500" x2="63366" y2="92500"/>
                        <a14:foregroundMark x1="7261" y1="15625" x2="7261" y2="15625"/>
                        <a14:foregroundMark x1="68647" y1="5208" x2="68647" y2="5208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48893" y="1183427"/>
            <a:ext cx="628256" cy="995257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5" cstate="screen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5125" b="90000" l="10000" r="90000">
                        <a14:foregroundMark x1="30875" y1="15500" x2="30875" y2="15500"/>
                        <a14:foregroundMark x1="35875" y1="13625" x2="35875" y2="13625"/>
                        <a14:foregroundMark x1="37625" y1="12250" x2="37625" y2="12250"/>
                        <a14:foregroundMark x1="40500" y1="10625" x2="40500" y2="10625"/>
                        <a14:foregroundMark x1="44875" y1="11625" x2="44875" y2="11625"/>
                        <a14:foregroundMark x1="59375" y1="9375" x2="59375" y2="9375"/>
                        <a14:foregroundMark x1="69625" y1="6125" x2="69625" y2="6125"/>
                        <a14:foregroundMark x1="67625" y1="5125" x2="67625" y2="5125"/>
                        <a14:foregroundMark x1="72625" y1="5875" x2="72625" y2="5875"/>
                        <a14:foregroundMark x1="73250" y1="5750" x2="73250" y2="5750"/>
                        <a14:foregroundMark x1="76250" y1="6500" x2="76250" y2="650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5325" y="917253"/>
            <a:ext cx="1323975" cy="1323975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466725" y="5412090"/>
            <a:ext cx="821055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+mj-lt"/>
              </a:rPr>
              <a:t>Bottom line: </a:t>
            </a:r>
            <a:r>
              <a:rPr lang="en-US" b="0" dirty="0" smtClean="0">
                <a:latin typeface="+mj-lt"/>
              </a:rPr>
              <a:t>third generation future-proofed long range scanner is still without equal!</a:t>
            </a:r>
            <a:endParaRPr lang="en-US" b="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0458524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SR61XR vs. Motorola DS35X8ER</a:t>
            </a:r>
            <a:endParaRPr lang="en-US" dirty="0"/>
          </a:p>
        </p:txBody>
      </p:sp>
      <p:graphicFrame>
        <p:nvGraphicFramePr>
          <p:cNvPr id="9" name="Content Placeholder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2730955"/>
              </p:ext>
            </p:extLst>
          </p:nvPr>
        </p:nvGraphicFramePr>
        <p:xfrm>
          <a:off x="457200" y="2266950"/>
          <a:ext cx="8229600" cy="2595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67100"/>
                <a:gridCol w="2381250"/>
                <a:gridCol w="238125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Features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Intermec SR61XR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Motorola DS35x8ER</a:t>
                      </a:r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Future proof 2D imager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Yes</a:t>
                      </a:r>
                      <a:endParaRPr lang="en-US" sz="1600" dirty="0"/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Yes</a:t>
                      </a:r>
                      <a:endParaRPr lang="en-US" sz="1600" dirty="0"/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Omnidirectional</a:t>
                      </a:r>
                      <a:r>
                        <a:rPr lang="en-US" sz="1600" baseline="0" dirty="0" smtClean="0"/>
                        <a:t> scanning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Yes</a:t>
                      </a:r>
                      <a:endParaRPr lang="en-US" sz="1600" dirty="0"/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Yes</a:t>
                      </a:r>
                      <a:endParaRPr lang="en-US" sz="1600" dirty="0"/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No</a:t>
                      </a:r>
                      <a:r>
                        <a:rPr lang="en-US" sz="1600" baseline="0" dirty="0" smtClean="0"/>
                        <a:t> moving mirrors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Yes</a:t>
                      </a:r>
                      <a:endParaRPr lang="en-US" sz="1600" dirty="0"/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Yes</a:t>
                      </a:r>
                      <a:endParaRPr lang="en-US" sz="1600" dirty="0"/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Third generation near/far imager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Yes</a:t>
                      </a:r>
                      <a:endParaRPr lang="en-US" sz="1600" dirty="0"/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No</a:t>
                      </a:r>
                      <a:endParaRPr lang="en-US" sz="1600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Near/far scanning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Yes, longest range</a:t>
                      </a:r>
                      <a:endParaRPr lang="en-US" sz="1600" dirty="0"/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Yes, shorter range</a:t>
                      </a:r>
                      <a:endParaRPr lang="en-US" sz="1600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Super long range</a:t>
                      </a:r>
                      <a:r>
                        <a:rPr lang="en-US" sz="1600" baseline="0" dirty="0" smtClean="0"/>
                        <a:t> reading (&gt;50 ft.)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Yes</a:t>
                      </a:r>
                      <a:endParaRPr lang="en-US" sz="1600" dirty="0"/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No</a:t>
                      </a:r>
                      <a:endParaRPr lang="en-US" sz="1600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11" name="Picture 10"/>
          <p:cNvPicPr>
            <a:picLocks noChangeAspect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2500" b="92500" l="7261" r="92409">
                        <a14:foregroundMark x1="55776" y1="7708" x2="55776" y2="7708"/>
                        <a14:foregroundMark x1="62046" y1="2708" x2="62046" y2="2708"/>
                        <a14:foregroundMark x1="93069" y1="16667" x2="93069" y2="16667"/>
                        <a14:foregroundMark x1="63366" y1="92500" x2="63366" y2="92500"/>
                        <a14:foregroundMark x1="7261" y1="15625" x2="7261" y2="15625"/>
                        <a14:foregroundMark x1="68647" y1="5208" x2="68647" y2="5208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48893" y="1183427"/>
            <a:ext cx="628256" cy="995257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5" cstate="screen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5125" b="90000" l="10000" r="90000">
                        <a14:foregroundMark x1="30875" y1="15500" x2="30875" y2="15500"/>
                        <a14:foregroundMark x1="35875" y1="13625" x2="35875" y2="13625"/>
                        <a14:foregroundMark x1="37625" y1="12250" x2="37625" y2="12250"/>
                        <a14:foregroundMark x1="40500" y1="10625" x2="40500" y2="10625"/>
                        <a14:foregroundMark x1="44875" y1="11625" x2="44875" y2="11625"/>
                        <a14:foregroundMark x1="59375" y1="9375" x2="59375" y2="9375"/>
                        <a14:foregroundMark x1="69625" y1="6125" x2="69625" y2="6125"/>
                        <a14:foregroundMark x1="67625" y1="5125" x2="67625" y2="5125"/>
                        <a14:foregroundMark x1="72625" y1="5875" x2="72625" y2="5875"/>
                        <a14:foregroundMark x1="73250" y1="5750" x2="73250" y2="5750"/>
                        <a14:foregroundMark x1="76250" y1="6500" x2="76250" y2="650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5325" y="917253"/>
            <a:ext cx="1323975" cy="1323975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466725" y="5076759"/>
            <a:ext cx="821055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+mj-lt"/>
              </a:rPr>
              <a:t>Bottom line: </a:t>
            </a:r>
            <a:r>
              <a:rPr lang="en-US" b="0" dirty="0" smtClean="0">
                <a:latin typeface="+mj-lt"/>
              </a:rPr>
              <a:t>third generation future-proofed long range scanner is still without equal!</a:t>
            </a:r>
            <a:endParaRPr lang="en-US" b="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7535849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SR61HP vs. Motorola DS35x8SR</a:t>
            </a:r>
            <a:endParaRPr lang="en-US" dirty="0"/>
          </a:p>
        </p:txBody>
      </p:sp>
      <p:graphicFrame>
        <p:nvGraphicFramePr>
          <p:cNvPr id="9" name="Content Placeholder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44129785"/>
              </p:ext>
            </p:extLst>
          </p:nvPr>
        </p:nvGraphicFramePr>
        <p:xfrm>
          <a:off x="457200" y="2266950"/>
          <a:ext cx="8229600" cy="2804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67100"/>
                <a:gridCol w="2381250"/>
                <a:gridCol w="238125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Features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Intermec SR61HP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Motorola DS3508SR</a:t>
                      </a:r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Extreme motion tolerance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Yes</a:t>
                      </a:r>
                      <a:endParaRPr lang="en-US" sz="1600" dirty="0"/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No</a:t>
                      </a:r>
                      <a:endParaRPr lang="en-US" sz="1600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High visibility</a:t>
                      </a:r>
                      <a:r>
                        <a:rPr lang="en-US" sz="1600" baseline="0" dirty="0" smtClean="0"/>
                        <a:t> aimer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Yes – laser framer</a:t>
                      </a:r>
                      <a:endParaRPr lang="en-US" sz="1600" dirty="0"/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Yes</a:t>
                      </a:r>
                      <a:r>
                        <a:rPr lang="en-US" sz="1600" baseline="0" dirty="0" smtClean="0"/>
                        <a:t> – laser framer</a:t>
                      </a:r>
                      <a:endParaRPr lang="en-US" sz="1600" dirty="0"/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Omnidirectional</a:t>
                      </a:r>
                      <a:r>
                        <a:rPr lang="en-US" sz="1600" baseline="0" dirty="0" smtClean="0"/>
                        <a:t> scanning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Yes</a:t>
                      </a:r>
                      <a:endParaRPr lang="en-US" sz="1600" dirty="0"/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Yes</a:t>
                      </a:r>
                      <a:endParaRPr lang="en-US" sz="1600" dirty="0"/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Image and video capture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Yes</a:t>
                      </a:r>
                      <a:endParaRPr lang="en-US" sz="1600" dirty="0"/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Yes</a:t>
                      </a:r>
                      <a:endParaRPr lang="en-US" sz="1600" dirty="0"/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Reads colored bar</a:t>
                      </a:r>
                      <a:r>
                        <a:rPr lang="en-US" sz="1600" baseline="0" dirty="0" smtClean="0"/>
                        <a:t> codes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Yes</a:t>
                      </a:r>
                      <a:endParaRPr lang="en-US" sz="1600" dirty="0"/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No</a:t>
                      </a:r>
                      <a:endParaRPr lang="en-US" sz="1600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White illumination (truest grayscale</a:t>
                      </a:r>
                      <a:r>
                        <a:rPr lang="en-US" sz="1600" baseline="0" dirty="0" smtClean="0"/>
                        <a:t> images)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Yes</a:t>
                      </a:r>
                      <a:endParaRPr lang="en-US" sz="1600" dirty="0"/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No</a:t>
                      </a:r>
                      <a:endParaRPr lang="en-US" sz="1600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466725" y="5214297"/>
            <a:ext cx="821055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+mj-lt"/>
              </a:rPr>
              <a:t>Bottom line: </a:t>
            </a:r>
            <a:r>
              <a:rPr lang="en-US" b="0" dirty="0" smtClean="0">
                <a:latin typeface="+mj-lt"/>
              </a:rPr>
              <a:t>the best motion tolerance of any handheld bar code reader means easier scans!</a:t>
            </a:r>
            <a:endParaRPr lang="en-US" b="0" dirty="0">
              <a:latin typeface="+mj-lt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7250" b="91500" l="10000" r="90000">
                        <a14:foregroundMark x1="38750" y1="15500" x2="38750" y2="15500"/>
                        <a14:foregroundMark x1="41250" y1="15125" x2="41250" y2="15125"/>
                        <a14:foregroundMark x1="49125" y1="18125" x2="49125" y2="18125"/>
                        <a14:foregroundMark x1="47625" y1="14125" x2="47625" y2="14125"/>
                        <a14:foregroundMark x1="48750" y1="14125" x2="48750" y2="14125"/>
                        <a14:foregroundMark x1="50625" y1="14625" x2="50625" y2="14625"/>
                        <a14:foregroundMark x1="51375" y1="14375" x2="51375" y2="14375"/>
                        <a14:foregroundMark x1="52875" y1="14750" x2="52875" y2="14750"/>
                        <a14:foregroundMark x1="53875" y1="15375" x2="53875" y2="15375"/>
                        <a14:foregroundMark x1="55375" y1="15625" x2="55375" y2="15625"/>
                        <a14:foregroundMark x1="46500" y1="13125" x2="46500" y2="13125"/>
                        <a14:foregroundMark x1="44500" y1="13125" x2="44500" y2="13125"/>
                        <a14:foregroundMark x1="43375" y1="13125" x2="43375" y2="13125"/>
                        <a14:foregroundMark x1="34375" y1="91500" x2="34375" y2="91500"/>
                        <a14:foregroundMark x1="75125" y1="9250" x2="75125" y2="9250"/>
                        <a14:foregroundMark x1="74500" y1="8125" x2="74500" y2="8125"/>
                        <a14:foregroundMark x1="68875" y1="9000" x2="68875" y2="9000"/>
                        <a14:foregroundMark x1="71625" y1="7250" x2="71625" y2="7250"/>
                        <a14:foregroundMark x1="77875" y1="8750" x2="77875" y2="8750"/>
                        <a14:foregroundMark x1="79125" y1="9000" x2="79125" y2="9000"/>
                        <a14:foregroundMark x1="80375" y1="9750" x2="80375" y2="9750"/>
                        <a14:foregroundMark x1="81625" y1="9750" x2="81625" y2="9750"/>
                        <a14:foregroundMark x1="83125" y1="10000" x2="83125" y2="10000"/>
                        <a14:foregroundMark x1="84875" y1="10375" x2="84875" y2="10375"/>
                        <a14:foregroundMark x1="86000" y1="10750" x2="86000" y2="10750"/>
                        <a14:foregroundMark x1="75250" y1="8000" x2="75250" y2="8000"/>
                        <a14:foregroundMark x1="73250" y1="7625" x2="73250" y2="7625"/>
                        <a14:foregroundMark x1="72875" y1="7500" x2="72875" y2="750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8175" y="923288"/>
            <a:ext cx="1255395" cy="1255395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5" cstate="screen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7429" b="90000" l="9607" r="89956">
                        <a14:foregroundMark x1="59825" y1="7429" x2="59825" y2="742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8315" y="1116248"/>
            <a:ext cx="739089" cy="11296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10602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+mj-lt"/>
              </a:rPr>
              <a:t>Intermec Scanner Portfolio</a:t>
            </a:r>
            <a:endParaRPr lang="en-US" dirty="0">
              <a:latin typeface="+mj-lt"/>
            </a:endParaRPr>
          </a:p>
        </p:txBody>
      </p:sp>
      <p:sp>
        <p:nvSpPr>
          <p:cNvPr id="8" name="Oval 7"/>
          <p:cNvSpPr/>
          <p:nvPr/>
        </p:nvSpPr>
        <p:spPr bwMode="auto">
          <a:xfrm>
            <a:off x="1201845" y="2535238"/>
            <a:ext cx="5638800" cy="3733800"/>
          </a:xfrm>
          <a:prstGeom prst="ellipse">
            <a:avLst/>
          </a:prstGeom>
          <a:solidFill>
            <a:schemeClr val="accent3">
              <a:lumMod val="40000"/>
              <a:lumOff val="6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softEdge rad="127000"/>
          </a:effectLst>
        </p:spPr>
        <p:txBody>
          <a:bodyPr/>
          <a:lstStyle/>
          <a:p>
            <a:pPr eaLnBrk="0" hangingPunct="0">
              <a:spcBef>
                <a:spcPct val="20000"/>
              </a:spcBef>
              <a:buSzPct val="65000"/>
              <a:defRPr/>
            </a:pPr>
            <a:endParaRPr lang="en-US" sz="2400" baseline="-25000" dirty="0">
              <a:solidFill>
                <a:srgbClr val="000000"/>
              </a:solidFill>
              <a:latin typeface="+mj-lt"/>
              <a:ea typeface="ＭＳ Ｐゴシック" pitchFamily="8" charset="-128"/>
              <a:cs typeface="+mn-cs"/>
            </a:endParaRPr>
          </a:p>
        </p:txBody>
      </p:sp>
      <p:sp>
        <p:nvSpPr>
          <p:cNvPr id="9" name="Oval 8"/>
          <p:cNvSpPr/>
          <p:nvPr/>
        </p:nvSpPr>
        <p:spPr bwMode="auto">
          <a:xfrm>
            <a:off x="3810000" y="2057400"/>
            <a:ext cx="3352800" cy="2590800"/>
          </a:xfrm>
          <a:prstGeom prst="ellipse">
            <a:avLst/>
          </a:prstGeom>
          <a:solidFill>
            <a:schemeClr val="accent5">
              <a:lumMod val="40000"/>
              <a:lumOff val="60000"/>
              <a:alpha val="6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softEdge rad="127000"/>
          </a:effectLst>
        </p:spPr>
        <p:txBody>
          <a:bodyPr/>
          <a:lstStyle/>
          <a:p>
            <a:pPr eaLnBrk="0" hangingPunct="0">
              <a:spcBef>
                <a:spcPct val="20000"/>
              </a:spcBef>
              <a:buSzPct val="65000"/>
              <a:defRPr/>
            </a:pPr>
            <a:endParaRPr lang="en-US" sz="2400" baseline="-25000" dirty="0">
              <a:solidFill>
                <a:srgbClr val="000000"/>
              </a:solidFill>
              <a:latin typeface="+mj-lt"/>
              <a:ea typeface="ＭＳ Ｐゴシック" pitchFamily="8" charset="-128"/>
              <a:cs typeface="+mn-cs"/>
            </a:endParaRPr>
          </a:p>
        </p:txBody>
      </p:sp>
      <p:sp>
        <p:nvSpPr>
          <p:cNvPr id="10" name="Oval 9"/>
          <p:cNvSpPr/>
          <p:nvPr/>
        </p:nvSpPr>
        <p:spPr bwMode="auto">
          <a:xfrm>
            <a:off x="5562600" y="228600"/>
            <a:ext cx="3581400" cy="3352800"/>
          </a:xfrm>
          <a:prstGeom prst="ellipse">
            <a:avLst/>
          </a:prstGeom>
          <a:solidFill>
            <a:schemeClr val="accent6">
              <a:lumMod val="40000"/>
              <a:lumOff val="60000"/>
              <a:alpha val="63922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softEdge rad="127000"/>
          </a:effectLst>
        </p:spPr>
        <p:txBody>
          <a:bodyPr/>
          <a:lstStyle/>
          <a:p>
            <a:pPr eaLnBrk="0" hangingPunct="0">
              <a:spcBef>
                <a:spcPct val="20000"/>
              </a:spcBef>
              <a:buSzPct val="65000"/>
              <a:defRPr/>
            </a:pPr>
            <a:endParaRPr lang="en-US" sz="2400" baseline="-25000" dirty="0">
              <a:solidFill>
                <a:srgbClr val="000000"/>
              </a:solidFill>
              <a:latin typeface="+mj-lt"/>
              <a:ea typeface="ＭＳ Ｐゴシック" pitchFamily="8" charset="-128"/>
              <a:cs typeface="+mn-cs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5638800" y="3657600"/>
            <a:ext cx="69602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0" hangingPunct="0">
              <a:spcBef>
                <a:spcPct val="20000"/>
              </a:spcBef>
              <a:buSzPct val="65000"/>
              <a:defRPr/>
            </a:pPr>
            <a:r>
              <a:rPr 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SR30</a:t>
            </a:r>
            <a:endParaRPr lang="en-US" sz="1600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  <a:cs typeface="+mn-cs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1984375" y="3243263"/>
            <a:ext cx="146226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0" hangingPunct="0">
              <a:spcBef>
                <a:spcPct val="20000"/>
              </a:spcBef>
              <a:buSzPct val="65000"/>
              <a:defRPr/>
            </a:pPr>
            <a:r>
              <a:rPr 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General </a:t>
            </a:r>
            <a:r>
              <a:rPr lang="en-US" sz="1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Duty</a:t>
            </a:r>
            <a:endParaRPr lang="en-US" sz="1600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  <a:cs typeface="+mn-cs"/>
            </a:endParaRPr>
          </a:p>
        </p:txBody>
      </p:sp>
      <p:pic>
        <p:nvPicPr>
          <p:cNvPr id="13" name="Picture 12" descr="SR30_360Tour_013 copy.png"/>
          <p:cNvPicPr>
            <a:picLocks noChangeAspect="1"/>
          </p:cNvPicPr>
          <p:nvPr/>
        </p:nvPicPr>
        <p:blipFill>
          <a:blip r:embed="rId2"/>
          <a:srcRect l="10714" t="7145" r="17859"/>
          <a:stretch>
            <a:fillRect/>
          </a:stretch>
        </p:blipFill>
        <p:spPr>
          <a:xfrm>
            <a:off x="4800600" y="2917825"/>
            <a:ext cx="1143000" cy="148431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4" name="TextBox 13"/>
          <p:cNvSpPr txBox="1"/>
          <p:nvPr/>
        </p:nvSpPr>
        <p:spPr>
          <a:xfrm>
            <a:off x="4300491" y="2294848"/>
            <a:ext cx="1752600" cy="606607"/>
          </a:xfrm>
          <a:prstGeom prst="rect">
            <a:avLst/>
          </a:prstGeom>
          <a:noFill/>
        </p:spPr>
        <p:txBody>
          <a:bodyPr lIns="64291" tIns="32146" rIns="64291" bIns="32146">
            <a:spAutoFit/>
          </a:bodyPr>
          <a:lstStyle/>
          <a:p>
            <a:pPr algn="ctr" eaLnBrk="0" hangingPunct="0">
              <a:spcBef>
                <a:spcPct val="20000"/>
              </a:spcBef>
              <a:buSzPct val="65000"/>
              <a:defRPr/>
            </a:pPr>
            <a:r>
              <a:rPr 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+mn-cs"/>
              </a:rPr>
              <a:t>Light</a:t>
            </a:r>
          </a:p>
          <a:p>
            <a:pPr algn="ctr" eaLnBrk="0" hangingPunct="0">
              <a:spcBef>
                <a:spcPct val="20000"/>
              </a:spcBef>
              <a:buSzPct val="65000"/>
              <a:defRPr/>
            </a:pPr>
            <a:r>
              <a:rPr 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+mn-cs"/>
              </a:rPr>
              <a:t>Industrial</a:t>
            </a:r>
          </a:p>
        </p:txBody>
      </p:sp>
      <p:pic>
        <p:nvPicPr>
          <p:cNvPr id="15" name="Picture 14" descr="SR61_Wireless_360Tour013 copy.png"/>
          <p:cNvPicPr>
            <a:picLocks noChangeAspect="1"/>
          </p:cNvPicPr>
          <p:nvPr/>
        </p:nvPicPr>
        <p:blipFill>
          <a:blip r:embed="rId3"/>
          <a:srcRect l="5556" t="11167" r="16667" b="11104"/>
          <a:stretch>
            <a:fillRect/>
          </a:stretch>
        </p:blipFill>
        <p:spPr>
          <a:xfrm>
            <a:off x="7577138" y="1157288"/>
            <a:ext cx="838200" cy="129222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7" name="Picture 16" descr="SR61_Tethered_360Tour_013_1 copy.png"/>
          <p:cNvPicPr>
            <a:picLocks noChangeAspect="1"/>
          </p:cNvPicPr>
          <p:nvPr/>
        </p:nvPicPr>
        <p:blipFill>
          <a:blip r:embed="rId4"/>
          <a:srcRect l="14071" t="12500" r="20263"/>
          <a:stretch>
            <a:fillRect/>
          </a:stretch>
        </p:blipFill>
        <p:spPr bwMode="auto">
          <a:xfrm>
            <a:off x="6757987" y="1166813"/>
            <a:ext cx="809625" cy="157638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8" name="Rectangle 17"/>
          <p:cNvSpPr/>
          <p:nvPr/>
        </p:nvSpPr>
        <p:spPr bwMode="auto">
          <a:xfrm>
            <a:off x="6757987" y="2752725"/>
            <a:ext cx="82106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0" hangingPunct="0">
              <a:spcBef>
                <a:spcPct val="20000"/>
              </a:spcBef>
              <a:buSzPct val="65000"/>
              <a:defRPr/>
            </a:pPr>
            <a:r>
              <a:rPr lang="en-US" sz="1600" dirty="0" smtClean="0">
                <a:solidFill>
                  <a:schemeClr val="tx1"/>
                </a:solidFill>
                <a:latin typeface="+mj-lt"/>
              </a:rPr>
              <a:t>SR61T</a:t>
            </a:r>
            <a:endParaRPr lang="en-US" sz="1600" dirty="0">
              <a:solidFill>
                <a:schemeClr val="tx1"/>
              </a:solidFill>
              <a:latin typeface="+mj-lt"/>
              <a:cs typeface="+mn-cs"/>
            </a:endParaRPr>
          </a:p>
        </p:txBody>
      </p:sp>
      <p:sp>
        <p:nvSpPr>
          <p:cNvPr id="19" name="Rectangle 18"/>
          <p:cNvSpPr/>
          <p:nvPr/>
        </p:nvSpPr>
        <p:spPr bwMode="auto">
          <a:xfrm>
            <a:off x="7648576" y="2505075"/>
            <a:ext cx="1050925" cy="349250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0" hangingPunct="0">
              <a:spcBef>
                <a:spcPct val="20000"/>
              </a:spcBef>
              <a:buSzPct val="65000"/>
              <a:defRPr/>
            </a:pPr>
            <a:r>
              <a:rPr lang="en-US" sz="1600" dirty="0">
                <a:solidFill>
                  <a:schemeClr val="tx1"/>
                </a:solidFill>
                <a:latin typeface="+mj-lt"/>
              </a:rPr>
              <a:t>SR61B</a:t>
            </a:r>
            <a:endParaRPr lang="en-US" sz="1600" dirty="0">
              <a:solidFill>
                <a:schemeClr val="tx1"/>
              </a:solidFill>
              <a:latin typeface="+mj-lt"/>
              <a:cs typeface="+mn-cs"/>
            </a:endParaRPr>
          </a:p>
        </p:txBody>
      </p:sp>
      <p:sp>
        <p:nvSpPr>
          <p:cNvPr id="20" name="TextBox 19"/>
          <p:cNvSpPr txBox="1"/>
          <p:nvPr/>
        </p:nvSpPr>
        <p:spPr bwMode="auto">
          <a:xfrm>
            <a:off x="6365083" y="661193"/>
            <a:ext cx="2024062" cy="322262"/>
          </a:xfrm>
          <a:prstGeom prst="rect">
            <a:avLst/>
          </a:prstGeom>
          <a:noFill/>
        </p:spPr>
        <p:txBody>
          <a:bodyPr lIns="64291" tIns="32146" rIns="64291" bIns="32146">
            <a:spAutoFit/>
          </a:bodyPr>
          <a:lstStyle/>
          <a:p>
            <a:pPr algn="ctr" eaLnBrk="0" hangingPunct="0">
              <a:spcBef>
                <a:spcPct val="20000"/>
              </a:spcBef>
              <a:buSzPct val="65000"/>
              <a:defRPr/>
            </a:pPr>
            <a:r>
              <a:rPr lang="en-US" sz="1600" dirty="0">
                <a:solidFill>
                  <a:schemeClr val="tx1"/>
                </a:solidFill>
                <a:latin typeface="+mj-lt"/>
                <a:cs typeface="+mn-cs"/>
              </a:rPr>
              <a:t>Industrial</a:t>
            </a:r>
          </a:p>
        </p:txBody>
      </p:sp>
      <p:sp>
        <p:nvSpPr>
          <p:cNvPr id="22" name="Rectangle 21"/>
          <p:cNvSpPr/>
          <p:nvPr/>
        </p:nvSpPr>
        <p:spPr>
          <a:xfrm>
            <a:off x="5976938" y="2274888"/>
            <a:ext cx="685800" cy="338137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0" hangingPunct="0">
              <a:spcBef>
                <a:spcPct val="20000"/>
              </a:spcBef>
              <a:buSzPct val="65000"/>
              <a:defRPr/>
            </a:pPr>
            <a:r>
              <a:rPr lang="en-US" sz="1600" dirty="0">
                <a:solidFill>
                  <a:schemeClr val="tx1"/>
                </a:solidFill>
                <a:latin typeface="+mj-lt"/>
              </a:rPr>
              <a:t>SF51</a:t>
            </a:r>
            <a:endParaRPr lang="en-US" sz="1600" dirty="0">
              <a:solidFill>
                <a:schemeClr val="tx1"/>
              </a:solidFill>
              <a:latin typeface="+mj-lt"/>
              <a:cs typeface="+mn-cs"/>
            </a:endParaRPr>
          </a:p>
        </p:txBody>
      </p:sp>
      <p:sp>
        <p:nvSpPr>
          <p:cNvPr id="24" name="Oval 23"/>
          <p:cNvSpPr/>
          <p:nvPr/>
        </p:nvSpPr>
        <p:spPr bwMode="auto">
          <a:xfrm>
            <a:off x="225491" y="4254787"/>
            <a:ext cx="3276600" cy="1981200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softEdge rad="127000"/>
          </a:effectLst>
        </p:spPr>
        <p:txBody>
          <a:bodyPr/>
          <a:lstStyle/>
          <a:p>
            <a:pPr eaLnBrk="0" hangingPunct="0">
              <a:spcBef>
                <a:spcPct val="20000"/>
              </a:spcBef>
              <a:buSzPct val="65000"/>
              <a:defRPr/>
            </a:pPr>
            <a:endParaRPr lang="en-US" sz="2400" baseline="-25000" dirty="0">
              <a:solidFill>
                <a:srgbClr val="000000"/>
              </a:solidFill>
              <a:latin typeface="+mj-lt"/>
              <a:ea typeface="ＭＳ Ｐゴシック" pitchFamily="8" charset="-128"/>
              <a:cs typeface="+mn-cs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1009716" y="4494500"/>
            <a:ext cx="158556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0" hangingPunct="0">
              <a:spcBef>
                <a:spcPct val="20000"/>
              </a:spcBef>
              <a:buSzPct val="65000"/>
              <a:defRPr/>
            </a:pPr>
            <a:r>
              <a:rPr 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Value Scanner</a:t>
            </a:r>
            <a:endParaRPr lang="en-US" sz="1600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  <a:cs typeface="+mn-cs"/>
            </a:endParaRPr>
          </a:p>
        </p:txBody>
      </p:sp>
      <p:sp>
        <p:nvSpPr>
          <p:cNvPr id="26" name="Rectangle 25"/>
          <p:cNvSpPr/>
          <p:nvPr/>
        </p:nvSpPr>
        <p:spPr bwMode="auto">
          <a:xfrm>
            <a:off x="1025591" y="5659514"/>
            <a:ext cx="174195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0" hangingPunct="0">
              <a:spcBef>
                <a:spcPct val="20000"/>
              </a:spcBef>
              <a:buSzPct val="65000"/>
              <a:defRPr/>
            </a:pPr>
            <a:r>
              <a:rPr 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SG10T Tethered</a:t>
            </a:r>
            <a:endParaRPr lang="en-US" sz="1100" i="1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  <a:cs typeface="+mn-cs"/>
            </a:endParaRPr>
          </a:p>
        </p:txBody>
      </p:sp>
      <p:pic>
        <p:nvPicPr>
          <p:cNvPr id="27" name="Picture 1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483" t="29604" r="12700" b="24330"/>
          <a:stretch>
            <a:fillRect/>
          </a:stretch>
        </p:blipFill>
        <p:spPr bwMode="auto">
          <a:xfrm>
            <a:off x="1019841" y="4875500"/>
            <a:ext cx="1644050" cy="84931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" name="Rectangle 27"/>
          <p:cNvSpPr/>
          <p:nvPr/>
        </p:nvSpPr>
        <p:spPr bwMode="auto">
          <a:xfrm>
            <a:off x="4077317" y="5599965"/>
            <a:ext cx="141737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eaLnBrk="0" hangingPunct="0">
              <a:spcBef>
                <a:spcPct val="20000"/>
              </a:spcBef>
              <a:buSzPct val="65000"/>
              <a:defRPr/>
            </a:pPr>
            <a:r>
              <a:rPr 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SG20 </a:t>
            </a:r>
            <a:r>
              <a:rPr lang="en-US" sz="1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Family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6" cstate="screen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10000" b="90000" l="6125" r="92375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8261" y="4058384"/>
            <a:ext cx="1947909" cy="194790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8" cstate="screen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10000" b="90000" l="9250" r="90000">
                        <a14:foregroundMark x1="9250" y1="24250" x2="9250" y2="2425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24227" y="3352800"/>
            <a:ext cx="1697018" cy="169701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10" cstate="screen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373558">
            <a:off x="5651385" y="1089081"/>
            <a:ext cx="1224111" cy="122411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5993162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SR61HP vs. Honeywell 48x0i</a:t>
            </a:r>
            <a:endParaRPr lang="en-US" dirty="0"/>
          </a:p>
        </p:txBody>
      </p:sp>
      <p:graphicFrame>
        <p:nvGraphicFramePr>
          <p:cNvPr id="9" name="Content Placeholder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02855014"/>
              </p:ext>
            </p:extLst>
          </p:nvPr>
        </p:nvGraphicFramePr>
        <p:xfrm>
          <a:off x="457200" y="2266950"/>
          <a:ext cx="8229600" cy="2966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67100"/>
                <a:gridCol w="2381250"/>
                <a:gridCol w="238125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Features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Intermec SR61HP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Honeywell 4800i</a:t>
                      </a:r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High visibility</a:t>
                      </a:r>
                      <a:r>
                        <a:rPr lang="en-US" sz="1600" baseline="0" dirty="0" smtClean="0"/>
                        <a:t> aimer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Yes – laser framer</a:t>
                      </a:r>
                      <a:endParaRPr lang="en-US" sz="1600" dirty="0"/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No – LED</a:t>
                      </a:r>
                      <a:endParaRPr lang="en-US" sz="1600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Omnidirectional</a:t>
                      </a:r>
                      <a:r>
                        <a:rPr lang="en-US" sz="1600" baseline="0" dirty="0" smtClean="0"/>
                        <a:t> scanning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Yes</a:t>
                      </a:r>
                      <a:endParaRPr lang="en-US" sz="1600" dirty="0"/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Yes</a:t>
                      </a:r>
                      <a:endParaRPr lang="en-US" sz="1600" dirty="0"/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Image and video capture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Yes</a:t>
                      </a:r>
                      <a:endParaRPr lang="en-US" sz="1600" dirty="0"/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Yes</a:t>
                      </a:r>
                      <a:endParaRPr lang="en-US" sz="1600" dirty="0"/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Forklift ready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Yes</a:t>
                      </a:r>
                      <a:endParaRPr lang="en-US" sz="1600" dirty="0"/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No – retail stand</a:t>
                      </a:r>
                      <a:endParaRPr lang="en-US" sz="1600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Extreme motion tolerance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Yes</a:t>
                      </a:r>
                      <a:endParaRPr lang="en-US" sz="1600" dirty="0"/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No</a:t>
                      </a:r>
                      <a:endParaRPr lang="en-US" sz="1600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Reads colored bar codes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Yes</a:t>
                      </a:r>
                      <a:endParaRPr lang="en-US" sz="1600" dirty="0"/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No</a:t>
                      </a:r>
                      <a:endParaRPr lang="en-US" sz="1600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Purpose-built industrial scanner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Yes</a:t>
                      </a:r>
                      <a:endParaRPr lang="en-US" sz="1600" dirty="0"/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No</a:t>
                      </a:r>
                      <a:endParaRPr lang="en-US" sz="1600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466725" y="5375879"/>
            <a:ext cx="821055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+mj-lt"/>
              </a:rPr>
              <a:t>Bottom line: </a:t>
            </a:r>
            <a:r>
              <a:rPr lang="en-US" b="0" dirty="0" smtClean="0">
                <a:latin typeface="+mj-lt"/>
              </a:rPr>
              <a:t>still the fastest handheld bar code reader!</a:t>
            </a:r>
            <a:endParaRPr lang="en-US" b="0" dirty="0">
              <a:latin typeface="+mj-lt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7250" b="91500" l="10000" r="90000">
                        <a14:foregroundMark x1="38750" y1="15500" x2="38750" y2="15500"/>
                        <a14:foregroundMark x1="41250" y1="15125" x2="41250" y2="15125"/>
                        <a14:foregroundMark x1="49125" y1="18125" x2="49125" y2="18125"/>
                        <a14:foregroundMark x1="47625" y1="14125" x2="47625" y2="14125"/>
                        <a14:foregroundMark x1="48750" y1="14125" x2="48750" y2="14125"/>
                        <a14:foregroundMark x1="50625" y1="14625" x2="50625" y2="14625"/>
                        <a14:foregroundMark x1="51375" y1="14375" x2="51375" y2="14375"/>
                        <a14:foregroundMark x1="52875" y1="14750" x2="52875" y2="14750"/>
                        <a14:foregroundMark x1="53875" y1="15375" x2="53875" y2="15375"/>
                        <a14:foregroundMark x1="55375" y1="15625" x2="55375" y2="15625"/>
                        <a14:foregroundMark x1="46500" y1="13125" x2="46500" y2="13125"/>
                        <a14:foregroundMark x1="44500" y1="13125" x2="44500" y2="13125"/>
                        <a14:foregroundMark x1="43375" y1="13125" x2="43375" y2="13125"/>
                        <a14:foregroundMark x1="34375" y1="91500" x2="34375" y2="91500"/>
                        <a14:foregroundMark x1="75125" y1="9250" x2="75125" y2="9250"/>
                        <a14:foregroundMark x1="74500" y1="8125" x2="74500" y2="8125"/>
                        <a14:foregroundMark x1="68875" y1="9000" x2="68875" y2="9000"/>
                        <a14:foregroundMark x1="71625" y1="7250" x2="71625" y2="7250"/>
                        <a14:foregroundMark x1="77875" y1="8750" x2="77875" y2="8750"/>
                        <a14:foregroundMark x1="79125" y1="9000" x2="79125" y2="9000"/>
                        <a14:foregroundMark x1="80375" y1="9750" x2="80375" y2="9750"/>
                        <a14:foregroundMark x1="81625" y1="9750" x2="81625" y2="9750"/>
                        <a14:foregroundMark x1="83125" y1="10000" x2="83125" y2="10000"/>
                        <a14:foregroundMark x1="84875" y1="10375" x2="84875" y2="10375"/>
                        <a14:foregroundMark x1="86000" y1="10750" x2="86000" y2="10750"/>
                        <a14:foregroundMark x1="75250" y1="8000" x2="75250" y2="8000"/>
                        <a14:foregroundMark x1="73250" y1="7625" x2="73250" y2="7625"/>
                        <a14:foregroundMark x1="72875" y1="7500" x2="72875" y2="750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8175" y="934718"/>
            <a:ext cx="1243965" cy="124396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 cstate="screen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1333" b="96667" l="4000" r="96000">
                        <a14:foregroundMark x1="12667" y1="87667" x2="12667" y2="87667"/>
                        <a14:foregroundMark x1="25000" y1="94333" x2="25000" y2="9433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90214" y="1166263"/>
            <a:ext cx="953635" cy="9536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25476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SR61HP vs. </a:t>
            </a:r>
            <a:r>
              <a:rPr lang="en-US" dirty="0" err="1" smtClean="0"/>
              <a:t>Datalogic</a:t>
            </a:r>
            <a:r>
              <a:rPr lang="en-US" dirty="0" smtClean="0"/>
              <a:t> PM8500 2D</a:t>
            </a:r>
            <a:endParaRPr lang="en-US" dirty="0"/>
          </a:p>
        </p:txBody>
      </p:sp>
      <p:graphicFrame>
        <p:nvGraphicFramePr>
          <p:cNvPr id="9" name="Content Placeholder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97732020"/>
              </p:ext>
            </p:extLst>
          </p:nvPr>
        </p:nvGraphicFramePr>
        <p:xfrm>
          <a:off x="457200" y="2266950"/>
          <a:ext cx="8229600" cy="2595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67100"/>
                <a:gridCol w="2381250"/>
                <a:gridCol w="238125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Features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Intermec SR61HP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err="1" smtClean="0"/>
                        <a:t>Datalogic</a:t>
                      </a:r>
                      <a:r>
                        <a:rPr lang="en-US" sz="1600" dirty="0" smtClean="0"/>
                        <a:t> PM8500</a:t>
                      </a:r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High visibility</a:t>
                      </a:r>
                      <a:r>
                        <a:rPr lang="en-US" sz="1600" baseline="0" dirty="0" smtClean="0"/>
                        <a:t> aimer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Yes – laser framer</a:t>
                      </a:r>
                      <a:endParaRPr lang="en-US" sz="1600" dirty="0"/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No – laser</a:t>
                      </a:r>
                      <a:r>
                        <a:rPr lang="en-US" sz="1600" baseline="0" dirty="0" smtClean="0"/>
                        <a:t> dots</a:t>
                      </a:r>
                      <a:endParaRPr lang="en-US" sz="1600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Omnidirectional</a:t>
                      </a:r>
                      <a:r>
                        <a:rPr lang="en-US" sz="1600" baseline="0" dirty="0" smtClean="0"/>
                        <a:t> scanning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Yes</a:t>
                      </a:r>
                      <a:endParaRPr lang="en-US" sz="1600" dirty="0"/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Yes</a:t>
                      </a:r>
                      <a:endParaRPr lang="en-US" sz="1600" dirty="0"/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Image and video capture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Yes</a:t>
                      </a:r>
                      <a:endParaRPr lang="en-US" sz="1600" dirty="0"/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Yes</a:t>
                      </a:r>
                      <a:endParaRPr lang="en-US" sz="1600" dirty="0"/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Extreme motion tolerance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Yes</a:t>
                      </a:r>
                      <a:endParaRPr lang="en-US" sz="1600" dirty="0"/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No</a:t>
                      </a:r>
                      <a:endParaRPr lang="en-US" sz="1600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Fastest time-to-read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Yes</a:t>
                      </a:r>
                      <a:endParaRPr lang="en-US" sz="1600" dirty="0"/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No</a:t>
                      </a:r>
                      <a:endParaRPr lang="en-US" sz="1600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Reads colored bar codes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Yes</a:t>
                      </a:r>
                      <a:endParaRPr lang="en-US" sz="1600" dirty="0"/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No</a:t>
                      </a:r>
                      <a:endParaRPr lang="en-US" sz="1600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466725" y="5052714"/>
            <a:ext cx="821055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+mj-lt"/>
              </a:rPr>
              <a:t>Bottom line: </a:t>
            </a:r>
            <a:r>
              <a:rPr lang="en-US" b="0" dirty="0" smtClean="0">
                <a:latin typeface="+mj-lt"/>
              </a:rPr>
              <a:t>still the fastest handheld bar code reader!</a:t>
            </a:r>
            <a:endParaRPr lang="en-US" b="0" dirty="0">
              <a:latin typeface="+mj-lt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7250" b="91500" l="10000" r="90000">
                        <a14:foregroundMark x1="38750" y1="15500" x2="38750" y2="15500"/>
                        <a14:foregroundMark x1="41250" y1="15125" x2="41250" y2="15125"/>
                        <a14:foregroundMark x1="49125" y1="18125" x2="49125" y2="18125"/>
                        <a14:foregroundMark x1="47625" y1="14125" x2="47625" y2="14125"/>
                        <a14:foregroundMark x1="48750" y1="14125" x2="48750" y2="14125"/>
                        <a14:foregroundMark x1="50625" y1="14625" x2="50625" y2="14625"/>
                        <a14:foregroundMark x1="51375" y1="14375" x2="51375" y2="14375"/>
                        <a14:foregroundMark x1="52875" y1="14750" x2="52875" y2="14750"/>
                        <a14:foregroundMark x1="53875" y1="15375" x2="53875" y2="15375"/>
                        <a14:foregroundMark x1="55375" y1="15625" x2="55375" y2="15625"/>
                        <a14:foregroundMark x1="46500" y1="13125" x2="46500" y2="13125"/>
                        <a14:foregroundMark x1="44500" y1="13125" x2="44500" y2="13125"/>
                        <a14:foregroundMark x1="43375" y1="13125" x2="43375" y2="13125"/>
                        <a14:foregroundMark x1="34375" y1="91500" x2="34375" y2="91500"/>
                        <a14:foregroundMark x1="75125" y1="9250" x2="75125" y2="9250"/>
                        <a14:foregroundMark x1="74500" y1="8125" x2="74500" y2="8125"/>
                        <a14:foregroundMark x1="68875" y1="9000" x2="68875" y2="9000"/>
                        <a14:foregroundMark x1="71625" y1="7250" x2="71625" y2="7250"/>
                        <a14:foregroundMark x1="77875" y1="8750" x2="77875" y2="8750"/>
                        <a14:foregroundMark x1="79125" y1="9000" x2="79125" y2="9000"/>
                        <a14:foregroundMark x1="80375" y1="9750" x2="80375" y2="9750"/>
                        <a14:foregroundMark x1="81625" y1="9750" x2="81625" y2="9750"/>
                        <a14:foregroundMark x1="83125" y1="10000" x2="83125" y2="10000"/>
                        <a14:foregroundMark x1="84875" y1="10375" x2="84875" y2="10375"/>
                        <a14:foregroundMark x1="86000" y1="10750" x2="86000" y2="10750"/>
                        <a14:foregroundMark x1="75250" y1="8000" x2="75250" y2="8000"/>
                        <a14:foregroundMark x1="73250" y1="7625" x2="73250" y2="7625"/>
                        <a14:foregroundMark x1="72875" y1="7500" x2="72875" y2="750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8175" y="911858"/>
            <a:ext cx="1266825" cy="1266825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5" cstate="screen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10000" b="90000" l="10000" r="90000">
                        <a14:backgroundMark x1="66927" y1="82292" x2="66927" y2="82292"/>
                        <a14:backgroundMark x1="66406" y1="79948" x2="66406" y2="79948"/>
                        <a14:backgroundMark x1="50260" y1="53385" x2="50260" y2="53385"/>
                        <a14:backgroundMark x1="35417" y1="23958" x2="35417" y2="23958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85414" y="931411"/>
            <a:ext cx="1371599" cy="13715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47161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Sales Tools &amp; Promotions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54279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10000"/>
          </a:bodyPr>
          <a:lstStyle/>
          <a:p>
            <a:pPr>
              <a:lnSpc>
                <a:spcPct val="110000"/>
              </a:lnSpc>
            </a:pPr>
            <a:r>
              <a:rPr lang="en-US" dirty="0" smtClean="0"/>
              <a:t>INsider view now live </a:t>
            </a:r>
          </a:p>
          <a:p>
            <a:pPr lvl="1">
              <a:lnSpc>
                <a:spcPct val="110000"/>
              </a:lnSpc>
            </a:pPr>
            <a:r>
              <a:rPr lang="en-US" dirty="0"/>
              <a:t>S</a:t>
            </a:r>
            <a:r>
              <a:rPr lang="en-US" dirty="0" smtClean="0"/>
              <a:t>ee key selling points, download sales resources, view product alerts and obtain general product information</a:t>
            </a:r>
          </a:p>
          <a:p>
            <a:pPr lvl="1">
              <a:lnSpc>
                <a:spcPct val="110000"/>
              </a:lnSpc>
            </a:pPr>
            <a:r>
              <a:rPr lang="en-US" dirty="0" smtClean="0"/>
              <a:t>Public site launch on September 13</a:t>
            </a:r>
          </a:p>
          <a:p>
            <a:pPr>
              <a:lnSpc>
                <a:spcPct val="110000"/>
              </a:lnSpc>
            </a:pPr>
            <a:r>
              <a:rPr lang="en-US" dirty="0" smtClean="0"/>
              <a:t>Refreshed marketing materials combine tethered and wireless models</a:t>
            </a:r>
          </a:p>
          <a:p>
            <a:pPr>
              <a:lnSpc>
                <a:spcPct val="110000"/>
              </a:lnSpc>
            </a:pPr>
            <a:r>
              <a:rPr lang="en-US" dirty="0" smtClean="0"/>
              <a:t>Marketing collateral:</a:t>
            </a:r>
          </a:p>
          <a:p>
            <a:pPr lvl="1">
              <a:lnSpc>
                <a:spcPct val="110000"/>
              </a:lnSpc>
            </a:pPr>
            <a:r>
              <a:rPr lang="en-US" dirty="0" smtClean="0"/>
              <a:t>New product profiles</a:t>
            </a:r>
          </a:p>
          <a:p>
            <a:pPr lvl="1">
              <a:lnSpc>
                <a:spcPct val="110000"/>
              </a:lnSpc>
            </a:pPr>
            <a:r>
              <a:rPr lang="en-US" dirty="0" smtClean="0"/>
              <a:t>Competitive comparison matrix</a:t>
            </a:r>
          </a:p>
          <a:p>
            <a:pPr lvl="1">
              <a:lnSpc>
                <a:spcPct val="110000"/>
              </a:lnSpc>
            </a:pPr>
            <a:r>
              <a:rPr lang="en-US" dirty="0" smtClean="0"/>
              <a:t>Intermec product selector</a:t>
            </a:r>
          </a:p>
          <a:p>
            <a:pPr lvl="1">
              <a:lnSpc>
                <a:spcPct val="110000"/>
              </a:lnSpc>
            </a:pPr>
            <a:r>
              <a:rPr lang="en-US" dirty="0" smtClean="0"/>
              <a:t>Sales FAQs</a:t>
            </a:r>
          </a:p>
          <a:p>
            <a:pPr lvl="1">
              <a:lnSpc>
                <a:spcPct val="110000"/>
              </a:lnSpc>
            </a:pPr>
            <a:r>
              <a:rPr lang="en-US" dirty="0" smtClean="0"/>
              <a:t>Scan depth-of-field charts</a:t>
            </a:r>
          </a:p>
          <a:p>
            <a:pPr lvl="1">
              <a:lnSpc>
                <a:spcPct val="110000"/>
              </a:lnSpc>
            </a:pPr>
            <a:r>
              <a:rPr lang="en-US" dirty="0" smtClean="0"/>
              <a:t>High performance motion tolerance video</a:t>
            </a:r>
          </a:p>
          <a:p>
            <a:pPr lvl="1">
              <a:lnSpc>
                <a:spcPct val="110000"/>
              </a:lnSpc>
            </a:pPr>
            <a:r>
              <a:rPr lang="en-US" dirty="0" smtClean="0"/>
              <a:t>Accessory guide with images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 More Information…</a:t>
            </a:r>
            <a:endParaRPr lang="en-US" dirty="0"/>
          </a:p>
        </p:txBody>
      </p:sp>
      <p:pic>
        <p:nvPicPr>
          <p:cNvPr id="10" name="Content Placeholder 9"/>
          <p:cNvPicPr>
            <a:picLocks noGrp="1" noChangeAspect="1"/>
          </p:cNvPicPr>
          <p:nvPr>
            <p:ph sz="quarter" idx="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5025" y="1342241"/>
            <a:ext cx="4041775" cy="3952855"/>
          </a:xfrm>
          <a:effectLst>
            <a:reflection blurRad="6350" stA="52000" endA="300" endPos="35000" dir="5400000" sy="-100000" algn="bl" rotWithShape="0"/>
          </a:effectLst>
          <a:scene3d>
            <a:camera prst="orthographicFront">
              <a:rot lat="0" lon="1200000" rev="0"/>
            </a:camera>
            <a:lightRig rig="threePt" dir="t"/>
          </a:scene3d>
        </p:spPr>
      </p:pic>
    </p:spTree>
    <p:extLst>
      <p:ext uri="{BB962C8B-B14F-4D97-AF65-F5344CB8AC3E}">
        <p14:creationId xmlns:p14="http://schemas.microsoft.com/office/powerpoint/2010/main" val="39228707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Preview of Marketing Materials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74357" y="2911131"/>
            <a:ext cx="1225774" cy="1583700"/>
          </a:xfrm>
          <a:prstGeom prst="rect">
            <a:avLst/>
          </a:prstGeom>
          <a:ln>
            <a:noFill/>
          </a:ln>
          <a:effectLst>
            <a:glow rad="127000">
              <a:schemeClr val="tx2">
                <a:alpha val="50000"/>
              </a:schemeClr>
            </a:glow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60131" y="4737388"/>
            <a:ext cx="2211097" cy="1432791"/>
          </a:xfrm>
          <a:prstGeom prst="rect">
            <a:avLst/>
          </a:prstGeom>
          <a:ln>
            <a:noFill/>
          </a:ln>
          <a:effectLst>
            <a:glow rad="127000">
              <a:schemeClr val="tx2">
                <a:alpha val="50000"/>
              </a:schemeClr>
            </a:glow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0552" y="4737388"/>
            <a:ext cx="2211097" cy="143279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44395" y="2911131"/>
            <a:ext cx="2035605" cy="158401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0552" y="2911130"/>
            <a:ext cx="1225774" cy="15837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44396" y="1073775"/>
            <a:ext cx="2035605" cy="158370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6595" y="1073776"/>
            <a:ext cx="1221991" cy="1583700"/>
          </a:xfrm>
          <a:prstGeom prst="rect">
            <a:avLst/>
          </a:prstGeom>
          <a:ln>
            <a:noFill/>
          </a:ln>
          <a:effectLst>
            <a:glow rad="127000">
              <a:schemeClr val="tx2">
                <a:alpha val="50000"/>
              </a:schemeClr>
            </a:glow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52791" y="1073776"/>
            <a:ext cx="1225774" cy="1583700"/>
          </a:xfrm>
          <a:prstGeom prst="rect">
            <a:avLst/>
          </a:prstGeom>
          <a:ln>
            <a:noFill/>
          </a:ln>
          <a:effectLst>
            <a:glow rad="127000">
              <a:schemeClr val="tx2">
                <a:alpha val="50000"/>
              </a:schemeClr>
            </a:glow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74356" y="1073776"/>
            <a:ext cx="1225774" cy="1583700"/>
          </a:xfrm>
          <a:prstGeom prst="rect">
            <a:avLst/>
          </a:prstGeom>
          <a:ln>
            <a:noFill/>
          </a:ln>
          <a:effectLst>
            <a:glow rad="127000">
              <a:schemeClr val="tx2">
                <a:alpha val="50000"/>
              </a:schemeClr>
            </a:glow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0551" y="1073776"/>
            <a:ext cx="1225774" cy="1583700"/>
          </a:xfrm>
          <a:prstGeom prst="rect">
            <a:avLst/>
          </a:prstGeom>
          <a:ln>
            <a:noFill/>
          </a:ln>
          <a:effectLst>
            <a:glow rad="127000">
              <a:schemeClr val="tx2">
                <a:alpha val="50000"/>
              </a:schemeClr>
            </a:glow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6595" y="2911131"/>
            <a:ext cx="1221991" cy="1583702"/>
          </a:xfrm>
          <a:prstGeom prst="rect">
            <a:avLst/>
          </a:prstGeom>
          <a:ln>
            <a:noFill/>
          </a:ln>
          <a:effectLst>
            <a:glow rad="127000">
              <a:schemeClr val="tx2">
                <a:alpha val="50000"/>
              </a:schemeClr>
            </a:glow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52793" y="2911132"/>
            <a:ext cx="1225774" cy="15837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7" name="TextBox 16"/>
          <p:cNvSpPr txBox="1"/>
          <p:nvPr/>
        </p:nvSpPr>
        <p:spPr>
          <a:xfrm>
            <a:off x="5534025" y="4737388"/>
            <a:ext cx="3143250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+mj-lt"/>
              </a:rPr>
              <a:t>Items with blue halo are available as co-brandable assets through Intermec Partner Concierge! </a:t>
            </a:r>
            <a:r>
              <a:rPr lang="en-US" sz="1400" dirty="0">
                <a:latin typeface="+mj-lt"/>
              </a:rPr>
              <a:t>Visit </a:t>
            </a:r>
            <a:r>
              <a:rPr lang="en-US" sz="1400" dirty="0" smtClean="0">
                <a:latin typeface="+mj-lt"/>
              </a:rPr>
              <a:t/>
            </a:r>
            <a:br>
              <a:rPr lang="en-US" sz="1400" dirty="0" smtClean="0">
                <a:latin typeface="+mj-lt"/>
              </a:rPr>
            </a:br>
            <a:r>
              <a:rPr lang="en-US" sz="1400" u="sng" dirty="0" smtClean="0">
                <a:latin typeface="+mj-lt"/>
              </a:rPr>
              <a:t>www.PartnerConcierge.com</a:t>
            </a:r>
            <a:r>
              <a:rPr lang="en-US" sz="1400" dirty="0" smtClean="0">
                <a:latin typeface="+mj-lt"/>
              </a:rPr>
              <a:t> for details.</a:t>
            </a:r>
            <a:endParaRPr lang="en-US" sz="1400" b="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263773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2"/>
          </p:nvPr>
        </p:nvSpPr>
        <p:spPr/>
        <p:txBody>
          <a:bodyPr>
            <a:normAutofit fontScale="70000" lnSpcReduction="20000"/>
          </a:bodyPr>
          <a:lstStyle/>
          <a:p>
            <a:pPr>
              <a:lnSpc>
                <a:spcPct val="110000"/>
              </a:lnSpc>
            </a:pPr>
            <a:r>
              <a:rPr lang="en-US" dirty="0" smtClean="0"/>
              <a:t>A full-service </a:t>
            </a:r>
            <a:r>
              <a:rPr lang="en-US" dirty="0"/>
              <a:t>marketing resource designed to provide you with marketing support, tools and resources to help you develop and execute marketing campaigns easily and cost </a:t>
            </a:r>
            <a:r>
              <a:rPr lang="en-US" dirty="0" smtClean="0"/>
              <a:t>efficiently</a:t>
            </a:r>
            <a:endParaRPr lang="en-US" dirty="0"/>
          </a:p>
          <a:p>
            <a:pPr>
              <a:lnSpc>
                <a:spcPct val="110000"/>
              </a:lnSpc>
            </a:pPr>
            <a:r>
              <a:rPr lang="en-US" dirty="0"/>
              <a:t>Through this portal you have access to expert marketing professionals who will help you develop new marketing programs, customize and execute existing campaigns and assist with general marketing requests, including:</a:t>
            </a:r>
          </a:p>
          <a:p>
            <a:pPr lvl="1">
              <a:lnSpc>
                <a:spcPct val="110000"/>
              </a:lnSpc>
            </a:pPr>
            <a:r>
              <a:rPr lang="en-US" dirty="0" smtClean="0"/>
              <a:t>Co-branding existing Intermec materials</a:t>
            </a:r>
          </a:p>
          <a:p>
            <a:pPr lvl="1">
              <a:lnSpc>
                <a:spcPct val="110000"/>
              </a:lnSpc>
            </a:pPr>
            <a:r>
              <a:rPr lang="en-US" dirty="0" smtClean="0"/>
              <a:t>Marketing </a:t>
            </a:r>
            <a:r>
              <a:rPr lang="en-US" dirty="0"/>
              <a:t>planning and consulting </a:t>
            </a:r>
            <a:r>
              <a:rPr lang="en-US" dirty="0" smtClean="0"/>
              <a:t>services</a:t>
            </a:r>
          </a:p>
          <a:p>
            <a:pPr lvl="1">
              <a:lnSpc>
                <a:spcPct val="110000"/>
              </a:lnSpc>
            </a:pPr>
            <a:r>
              <a:rPr lang="en-US" dirty="0" smtClean="0"/>
              <a:t>Lead </a:t>
            </a:r>
            <a:r>
              <a:rPr lang="en-US" dirty="0"/>
              <a:t>generation </a:t>
            </a:r>
            <a:r>
              <a:rPr lang="en-US" dirty="0" smtClean="0"/>
              <a:t>campaigns</a:t>
            </a:r>
          </a:p>
          <a:p>
            <a:pPr lvl="1">
              <a:lnSpc>
                <a:spcPct val="110000"/>
              </a:lnSpc>
            </a:pPr>
            <a:r>
              <a:rPr lang="en-US" dirty="0" smtClean="0"/>
              <a:t>Branding </a:t>
            </a:r>
            <a:r>
              <a:rPr lang="en-US" dirty="0"/>
              <a:t>and customer awareness </a:t>
            </a:r>
            <a:r>
              <a:rPr lang="en-US" dirty="0" smtClean="0"/>
              <a:t>programs</a:t>
            </a:r>
          </a:p>
          <a:p>
            <a:pPr lvl="1">
              <a:lnSpc>
                <a:spcPct val="110000"/>
              </a:lnSpc>
            </a:pPr>
            <a:r>
              <a:rPr lang="en-US" dirty="0" smtClean="0"/>
              <a:t>Database </a:t>
            </a:r>
            <a:r>
              <a:rPr lang="en-US" dirty="0"/>
              <a:t>and telemarketing </a:t>
            </a:r>
            <a:r>
              <a:rPr lang="en-US" dirty="0" smtClean="0"/>
              <a:t>assistance</a:t>
            </a:r>
          </a:p>
          <a:p>
            <a:pPr lvl="1">
              <a:lnSpc>
                <a:spcPct val="110000"/>
              </a:lnSpc>
            </a:pPr>
            <a:r>
              <a:rPr lang="en-US" dirty="0" smtClean="0"/>
              <a:t>Executive </a:t>
            </a:r>
            <a:r>
              <a:rPr lang="en-US" dirty="0"/>
              <a:t>briefings and customer </a:t>
            </a:r>
            <a:r>
              <a:rPr lang="en-US" dirty="0" smtClean="0"/>
              <a:t>events</a:t>
            </a:r>
          </a:p>
          <a:p>
            <a:pPr lvl="1">
              <a:lnSpc>
                <a:spcPct val="110000"/>
              </a:lnSpc>
            </a:pPr>
            <a:r>
              <a:rPr lang="en-US" dirty="0" smtClean="0"/>
              <a:t>Program </a:t>
            </a:r>
            <a:r>
              <a:rPr lang="en-US" dirty="0"/>
              <a:t>management </a:t>
            </a:r>
            <a:r>
              <a:rPr lang="en-US" dirty="0" smtClean="0"/>
              <a:t>assistance</a:t>
            </a:r>
          </a:p>
          <a:p>
            <a:pPr lvl="1">
              <a:lnSpc>
                <a:spcPct val="110000"/>
              </a:lnSpc>
            </a:pPr>
            <a:r>
              <a:rPr lang="en-US" dirty="0" smtClean="0"/>
              <a:t>Creative </a:t>
            </a:r>
            <a:r>
              <a:rPr lang="en-US" dirty="0"/>
              <a:t>and design </a:t>
            </a:r>
            <a:r>
              <a:rPr lang="en-US" dirty="0" smtClean="0"/>
              <a:t>support</a:t>
            </a:r>
          </a:p>
          <a:p>
            <a:pPr lvl="1">
              <a:lnSpc>
                <a:spcPct val="110000"/>
              </a:lnSpc>
            </a:pPr>
            <a:r>
              <a:rPr lang="en-US" dirty="0" smtClean="0"/>
              <a:t>Campaign </a:t>
            </a:r>
            <a:r>
              <a:rPr lang="en-US" dirty="0"/>
              <a:t>customization support </a:t>
            </a:r>
            <a:endParaRPr lang="en-US" dirty="0" smtClean="0"/>
          </a:p>
          <a:p>
            <a:pPr lvl="1">
              <a:lnSpc>
                <a:spcPct val="110000"/>
              </a:lnSpc>
            </a:pPr>
            <a:r>
              <a:rPr lang="en-US" dirty="0" smtClean="0"/>
              <a:t>DIY </a:t>
            </a:r>
            <a:r>
              <a:rPr lang="en-US" dirty="0"/>
              <a:t>marketing tools and resources</a:t>
            </a:r>
          </a:p>
          <a:p>
            <a:pPr>
              <a:lnSpc>
                <a:spcPct val="110000"/>
              </a:lnSpc>
            </a:pP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quarter" idx="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8700" y="1262310"/>
            <a:ext cx="3752850" cy="3482645"/>
          </a:xfrm>
          <a:effectLst>
            <a:reflection blurRad="6350" stA="17000" endPos="35000" dir="5400000" sy="-100000" algn="bl" rotWithShape="0"/>
          </a:effectLst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Intermec Partner Concierge</a:t>
            </a:r>
            <a:endParaRPr lang="en-US" dirty="0"/>
          </a:p>
        </p:txBody>
      </p:sp>
      <p:sp>
        <p:nvSpPr>
          <p:cNvPr id="7" name="Content Placeholder 1"/>
          <p:cNvSpPr txBox="1">
            <a:spLocks/>
          </p:cNvSpPr>
          <p:nvPr/>
        </p:nvSpPr>
        <p:spPr>
          <a:xfrm>
            <a:off x="4838700" y="4791075"/>
            <a:ext cx="4040188" cy="11239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457200" indent="-457200" algn="l" defTabSz="914400" rtl="0" eaLnBrk="1" latinLnBrk="0" hangingPunct="1">
              <a:spcBef>
                <a:spcPct val="20000"/>
              </a:spcBef>
              <a:buSzPct val="70000"/>
              <a:buFontTx/>
              <a:buBlip>
                <a:blip r:embed="rId3"/>
              </a:buBlip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SzPct val="70000"/>
              <a:buFontTx/>
              <a:buBlip>
                <a:blip r:embed="rId4"/>
              </a:buBlip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600" dirty="0" smtClean="0">
                <a:solidFill>
                  <a:schemeClr val="tx2"/>
                </a:solidFill>
              </a:rPr>
              <a:t>Visit </a:t>
            </a:r>
            <a:r>
              <a:rPr lang="en-US" sz="1600" u="sng" dirty="0" smtClean="0">
                <a:solidFill>
                  <a:schemeClr val="tx2"/>
                </a:solidFill>
              </a:rPr>
              <a:t>www.PartnerConcierge.com</a:t>
            </a:r>
            <a:r>
              <a:rPr lang="en-US" sz="1600" dirty="0" smtClean="0">
                <a:solidFill>
                  <a:schemeClr val="tx2"/>
                </a:solidFill>
              </a:rPr>
              <a:t> and check out the “Rugged Scanners” product campaigns. </a:t>
            </a:r>
            <a:endParaRPr lang="en-US" sz="16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75436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>
              <a:lnSpc>
                <a:spcPct val="110000"/>
              </a:lnSpc>
            </a:pPr>
            <a:r>
              <a:rPr lang="en-US" dirty="0" smtClean="0"/>
              <a:t>Let us manage the Intermec portion of your website for you!</a:t>
            </a:r>
          </a:p>
          <a:p>
            <a:pPr>
              <a:lnSpc>
                <a:spcPct val="110000"/>
              </a:lnSpc>
            </a:pPr>
            <a:r>
              <a:rPr lang="en-US" dirty="0"/>
              <a:t>Streamline product and solution </a:t>
            </a:r>
            <a:r>
              <a:rPr lang="en-US" dirty="0" smtClean="0"/>
              <a:t>marketing </a:t>
            </a:r>
            <a:r>
              <a:rPr lang="en-US" dirty="0"/>
              <a:t>content updates</a:t>
            </a:r>
          </a:p>
          <a:p>
            <a:pPr>
              <a:lnSpc>
                <a:spcPct val="110000"/>
              </a:lnSpc>
            </a:pPr>
            <a:r>
              <a:rPr lang="en-US" dirty="0"/>
              <a:t>Customizable content selection</a:t>
            </a:r>
          </a:p>
          <a:p>
            <a:pPr>
              <a:lnSpc>
                <a:spcPct val="110000"/>
              </a:lnSpc>
            </a:pPr>
            <a:r>
              <a:rPr lang="en-US" dirty="0"/>
              <a:t>Generate and capture leads</a:t>
            </a:r>
          </a:p>
          <a:p>
            <a:pPr>
              <a:lnSpc>
                <a:spcPct val="110000"/>
              </a:lnSpc>
            </a:pPr>
            <a:r>
              <a:rPr lang="en-US" dirty="0"/>
              <a:t>Partner metrics dashboard</a:t>
            </a:r>
          </a:p>
          <a:p>
            <a:pPr>
              <a:lnSpc>
                <a:spcPct val="110000"/>
              </a:lnSpc>
            </a:pPr>
            <a:r>
              <a:rPr lang="en-US" dirty="0"/>
              <a:t>Easy opt-in </a:t>
            </a:r>
            <a:r>
              <a:rPr lang="en-US" dirty="0" smtClean="0"/>
              <a:t>process:</a:t>
            </a:r>
          </a:p>
          <a:p>
            <a:pPr lvl="1">
              <a:lnSpc>
                <a:spcPct val="110000"/>
              </a:lnSpc>
            </a:pPr>
            <a:r>
              <a:rPr lang="en-US" dirty="0" smtClean="0"/>
              <a:t>To sign up, email </a:t>
            </a:r>
            <a:r>
              <a:rPr lang="en-US" u="sng" dirty="0" smtClean="0"/>
              <a:t>intermec@sharedvue.net</a:t>
            </a:r>
            <a:r>
              <a:rPr lang="en-US" dirty="0" smtClean="0"/>
              <a:t> </a:t>
            </a:r>
            <a:endParaRPr lang="en-US" dirty="0"/>
          </a:p>
          <a:p>
            <a:pPr>
              <a:lnSpc>
                <a:spcPct val="110000"/>
              </a:lnSpc>
            </a:pPr>
            <a:endParaRPr lang="en-US" dirty="0"/>
          </a:p>
          <a:p>
            <a:pPr>
              <a:lnSpc>
                <a:spcPct val="110000"/>
              </a:lnSpc>
            </a:pP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Content Syndication</a:t>
            </a:r>
            <a:endParaRPr lang="en-US" dirty="0"/>
          </a:p>
        </p:txBody>
      </p:sp>
      <p:pic>
        <p:nvPicPr>
          <p:cNvPr id="9" name="Picture 2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5025" y="1270630"/>
            <a:ext cx="4041775" cy="335312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317161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From September 7 through December 31, 2012, partners can earn an extra $25 instant rebate on purchase of an eligible SR61THP or SR61TXR model scanner</a:t>
            </a:r>
          </a:p>
          <a:p>
            <a:r>
              <a:rPr lang="en-US" dirty="0" smtClean="0"/>
              <a:t>For a complete list of eligible models and promotion details…</a:t>
            </a:r>
          </a:p>
          <a:p>
            <a:pPr lvl="1"/>
            <a:r>
              <a:rPr lang="en-US" dirty="0" smtClean="0"/>
              <a:t>Visit INsider and go to the “Current Campaigns” page</a:t>
            </a:r>
          </a:p>
          <a:p>
            <a:pPr lvl="1"/>
            <a:r>
              <a:rPr lang="en-US" dirty="0" smtClean="0"/>
              <a:t>Contact your Channel Business Manager (CBM)</a:t>
            </a:r>
            <a:endParaRPr lang="en-US" dirty="0"/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sz="quarter" idx="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56972" y="1263650"/>
            <a:ext cx="3617880" cy="468153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Promotion - SR61T Instant Rebate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59058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6131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SR61 Family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84390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Performance. Choice. Ruggedness.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Range of offering:</a:t>
            </a:r>
          </a:p>
          <a:p>
            <a:pPr lvl="1"/>
            <a:r>
              <a:rPr lang="en-US" dirty="0" smtClean="0"/>
              <a:t>SR61 HP for high performance 2D </a:t>
            </a:r>
            <a:br>
              <a:rPr lang="en-US" dirty="0" smtClean="0"/>
            </a:br>
            <a:r>
              <a:rPr lang="en-US" dirty="0" smtClean="0"/>
              <a:t>scanning</a:t>
            </a:r>
          </a:p>
          <a:p>
            <a:pPr lvl="1"/>
            <a:r>
              <a:rPr lang="en-US" dirty="0" smtClean="0"/>
              <a:t>SR61 XR for near/far range 1D/2D </a:t>
            </a:r>
            <a:br>
              <a:rPr lang="en-US" dirty="0" smtClean="0"/>
            </a:br>
            <a:r>
              <a:rPr lang="en-US" dirty="0" smtClean="0"/>
              <a:t>scanning</a:t>
            </a:r>
          </a:p>
          <a:p>
            <a:pPr lvl="1"/>
            <a:r>
              <a:rPr lang="en-US" dirty="0" smtClean="0"/>
              <a:t>SR61 HD DPM for high density and </a:t>
            </a:r>
            <a:br>
              <a:rPr lang="en-US" dirty="0" smtClean="0"/>
            </a:br>
            <a:r>
              <a:rPr lang="en-US" dirty="0" smtClean="0"/>
              <a:t>direct part mark (DPM) scanning</a:t>
            </a:r>
          </a:p>
          <a:p>
            <a:pPr lvl="1"/>
            <a:r>
              <a:rPr lang="en-US" dirty="0" smtClean="0"/>
              <a:t>SR61 1D and SR61 L for reliable 1D linear scanning</a:t>
            </a:r>
          </a:p>
          <a:p>
            <a:r>
              <a:rPr lang="en-US" dirty="0" smtClean="0"/>
              <a:t>All models available in tethered or cordless configuration, in an ultra-rugged package</a:t>
            </a:r>
            <a:endParaRPr lang="en-US" dirty="0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5125" b="90000" l="10000" r="90000">
                        <a14:foregroundMark x1="30875" y1="15500" x2="30875" y2="15500"/>
                        <a14:foregroundMark x1="35875" y1="13625" x2="35875" y2="13625"/>
                        <a14:foregroundMark x1="37625" y1="12250" x2="37625" y2="12250"/>
                        <a14:foregroundMark x1="40500" y1="10625" x2="40500" y2="10625"/>
                        <a14:foregroundMark x1="44875" y1="11625" x2="44875" y2="11625"/>
                        <a14:foregroundMark x1="59375" y1="9375" x2="59375" y2="9375"/>
                        <a14:foregroundMark x1="69625" y1="6125" x2="69625" y2="6125"/>
                        <a14:foregroundMark x1="67625" y1="5125" x2="67625" y2="5125"/>
                        <a14:foregroundMark x1="72625" y1="5875" x2="72625" y2="5875"/>
                        <a14:foregroundMark x1="73250" y1="5750" x2="73250" y2="5750"/>
                        <a14:foregroundMark x1="76250" y1="6500" x2="76250" y2="650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52603" y="816745"/>
            <a:ext cx="3471169" cy="34711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38327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Typical Applications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457200" y="1255025"/>
            <a:ext cx="2729883" cy="639762"/>
          </a:xfrm>
        </p:spPr>
        <p:txBody>
          <a:bodyPr/>
          <a:lstStyle/>
          <a:p>
            <a:r>
              <a:rPr lang="en-US" dirty="0" smtClean="0"/>
              <a:t>Distribution</a:t>
            </a:r>
            <a:endParaRPr lang="en-US" dirty="0"/>
          </a:p>
        </p:txBody>
      </p:sp>
      <p:pic>
        <p:nvPicPr>
          <p:cNvPr id="18" name="Content Placeholder 17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8104" y="1993900"/>
            <a:ext cx="2728692" cy="39512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4" name="Text Placeholder 7"/>
          <p:cNvSpPr>
            <a:spLocks noGrp="1"/>
          </p:cNvSpPr>
          <p:nvPr>
            <p:ph type="body" idx="1"/>
          </p:nvPr>
        </p:nvSpPr>
        <p:spPr>
          <a:xfrm>
            <a:off x="3290656" y="1256505"/>
            <a:ext cx="2729883" cy="639762"/>
          </a:xfrm>
        </p:spPr>
        <p:txBody>
          <a:bodyPr/>
          <a:lstStyle/>
          <a:p>
            <a:r>
              <a:rPr lang="en-US" dirty="0" smtClean="0"/>
              <a:t>Warehouse</a:t>
            </a:r>
            <a:endParaRPr lang="en-US" dirty="0"/>
          </a:p>
        </p:txBody>
      </p:sp>
      <p:pic>
        <p:nvPicPr>
          <p:cNvPr id="19" name="Content Placeholder 18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90998" y="1995488"/>
            <a:ext cx="2728691" cy="395128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6" name="Text Placeholder 7"/>
          <p:cNvSpPr>
            <a:spLocks noGrp="1"/>
          </p:cNvSpPr>
          <p:nvPr>
            <p:ph type="body" idx="1"/>
          </p:nvPr>
        </p:nvSpPr>
        <p:spPr>
          <a:xfrm>
            <a:off x="6132990" y="1257985"/>
            <a:ext cx="2729883" cy="639762"/>
          </a:xfrm>
        </p:spPr>
        <p:txBody>
          <a:bodyPr/>
          <a:lstStyle/>
          <a:p>
            <a:r>
              <a:rPr lang="en-US" dirty="0" smtClean="0"/>
              <a:t>Manufacturing</a:t>
            </a:r>
            <a:endParaRPr lang="en-US" dirty="0"/>
          </a:p>
        </p:txBody>
      </p:sp>
      <p:pic>
        <p:nvPicPr>
          <p:cNvPr id="20" name="Content Placeholder 19"/>
          <p:cNvPicPr>
            <a:picLocks noGrp="1" noChangeAspect="1"/>
          </p:cNvPicPr>
          <p:nvPr>
            <p:ph sz="half" idx="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33417" y="1997075"/>
            <a:ext cx="2728692" cy="39512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8457893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Messaging Pillars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lnSpc>
                <a:spcPct val="120000"/>
              </a:lnSpc>
            </a:pPr>
            <a:r>
              <a:rPr lang="en-US" dirty="0" smtClean="0"/>
              <a:t>Performance</a:t>
            </a:r>
          </a:p>
          <a:p>
            <a:pPr lvl="1">
              <a:lnSpc>
                <a:spcPct val="120000"/>
              </a:lnSpc>
            </a:pPr>
            <a:r>
              <a:rPr lang="en-US" dirty="0" smtClean="0"/>
              <a:t>High performance scanner is second-to-none in snappiness</a:t>
            </a:r>
          </a:p>
          <a:p>
            <a:pPr lvl="1">
              <a:lnSpc>
                <a:spcPct val="120000"/>
              </a:lnSpc>
            </a:pPr>
            <a:r>
              <a:rPr lang="en-US" dirty="0" smtClean="0"/>
              <a:t>Fastest 2D scanner on the market (with EA30 technology)</a:t>
            </a:r>
          </a:p>
          <a:p>
            <a:pPr lvl="1">
              <a:lnSpc>
                <a:spcPct val="120000"/>
              </a:lnSpc>
            </a:pPr>
            <a:r>
              <a:rPr lang="en-US" dirty="0" smtClean="0"/>
              <a:t>Near/far scanning technology with the third-generation EX25</a:t>
            </a:r>
          </a:p>
          <a:p>
            <a:pPr lvl="1">
              <a:lnSpc>
                <a:spcPct val="120000"/>
              </a:lnSpc>
            </a:pPr>
            <a:r>
              <a:rPr lang="en-US" dirty="0" smtClean="0"/>
              <a:t>Smart DPM option</a:t>
            </a:r>
          </a:p>
          <a:p>
            <a:pPr>
              <a:lnSpc>
                <a:spcPct val="120000"/>
              </a:lnSpc>
            </a:pPr>
            <a:r>
              <a:rPr lang="en-US" dirty="0" smtClean="0"/>
              <a:t>Choice</a:t>
            </a:r>
          </a:p>
          <a:p>
            <a:pPr lvl="1">
              <a:lnSpc>
                <a:spcPct val="120000"/>
              </a:lnSpc>
            </a:pPr>
            <a:r>
              <a:rPr lang="en-US" dirty="0" smtClean="0"/>
              <a:t>Your pick of 1D or 2D scanning, tethered or cordless, standard or extra-range</a:t>
            </a:r>
          </a:p>
          <a:p>
            <a:pPr lvl="1">
              <a:lnSpc>
                <a:spcPct val="120000"/>
              </a:lnSpc>
            </a:pPr>
            <a:r>
              <a:rPr lang="en-US" dirty="0" smtClean="0"/>
              <a:t>One look and feel, many options</a:t>
            </a:r>
          </a:p>
          <a:p>
            <a:pPr>
              <a:lnSpc>
                <a:spcPct val="120000"/>
              </a:lnSpc>
            </a:pPr>
            <a:r>
              <a:rPr lang="en-US" dirty="0" smtClean="0"/>
              <a:t>Ruggedness</a:t>
            </a:r>
          </a:p>
          <a:p>
            <a:pPr lvl="1">
              <a:lnSpc>
                <a:spcPct val="120000"/>
              </a:lnSpc>
            </a:pPr>
            <a:r>
              <a:rPr lang="en-US" dirty="0" smtClean="0"/>
              <a:t>Time-tested industrial design</a:t>
            </a:r>
          </a:p>
          <a:p>
            <a:pPr lvl="1">
              <a:lnSpc>
                <a:spcPct val="120000"/>
              </a:lnSpc>
            </a:pPr>
            <a:r>
              <a:rPr lang="en-US" dirty="0" smtClean="0"/>
              <a:t>Backed by a three-year warranty</a:t>
            </a:r>
          </a:p>
        </p:txBody>
      </p:sp>
    </p:spTree>
    <p:extLst>
      <p:ext uri="{BB962C8B-B14F-4D97-AF65-F5344CB8AC3E}">
        <p14:creationId xmlns:p14="http://schemas.microsoft.com/office/powerpoint/2010/main" val="8446723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>
          <a:xfrm>
            <a:off x="411480" y="1447137"/>
            <a:ext cx="4240530" cy="4004973"/>
          </a:xfrm>
        </p:spPr>
        <p:txBody>
          <a:bodyPr/>
          <a:lstStyle/>
          <a:p>
            <a:r>
              <a:rPr lang="en-US" dirty="0" smtClean="0"/>
              <a:t>The SR61HP is the most motion tolerant handheld scanner available</a:t>
            </a:r>
          </a:p>
          <a:p>
            <a:pPr lvl="1"/>
            <a:r>
              <a:rPr lang="en-US" dirty="0" smtClean="0"/>
              <a:t>Capable of scanning barcodes at up to 500 inches per second!</a:t>
            </a:r>
          </a:p>
          <a:p>
            <a:r>
              <a:rPr lang="en-US" dirty="0" smtClean="0"/>
              <a:t>Snappy time-to-read saves time on every trigger pull</a:t>
            </a:r>
          </a:p>
          <a:p>
            <a:r>
              <a:rPr lang="en-US" dirty="0" smtClean="0"/>
              <a:t>The SR61XR is the longest range near/far imager on the market</a:t>
            </a:r>
          </a:p>
          <a:p>
            <a:pPr lvl="1"/>
            <a:r>
              <a:rPr lang="en-US" dirty="0" smtClean="0"/>
              <a:t>Can read bar codes over 50 feet away!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quarter" idx="4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11753" y="670719"/>
            <a:ext cx="3720881" cy="455850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Performance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78346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Choice</a:t>
            </a:r>
            <a:endParaRPr lang="en-US" dirty="0"/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lnSpc>
                <a:spcPct val="110000"/>
              </a:lnSpc>
            </a:pPr>
            <a:r>
              <a:rPr lang="en-US" dirty="0" smtClean="0"/>
              <a:t>Linear 1D (EV or laser </a:t>
            </a:r>
            <a:br>
              <a:rPr lang="en-US" dirty="0" smtClean="0"/>
            </a:br>
            <a:r>
              <a:rPr lang="en-US" dirty="0" smtClean="0"/>
              <a:t>performance) or high </a:t>
            </a:r>
            <a:br>
              <a:rPr lang="en-US" dirty="0" smtClean="0"/>
            </a:br>
            <a:r>
              <a:rPr lang="en-US" dirty="0" smtClean="0"/>
              <a:t>performance 2D (EA30)</a:t>
            </a:r>
          </a:p>
          <a:p>
            <a:pPr>
              <a:lnSpc>
                <a:spcPct val="110000"/>
              </a:lnSpc>
            </a:pPr>
            <a:r>
              <a:rPr lang="en-US" dirty="0" smtClean="0"/>
              <a:t>Specialized models for </a:t>
            </a:r>
            <a:br>
              <a:rPr lang="en-US" dirty="0" smtClean="0"/>
            </a:br>
            <a:r>
              <a:rPr lang="en-US" dirty="0" smtClean="0"/>
              <a:t>scanning direct part marks</a:t>
            </a:r>
            <a:br>
              <a:rPr lang="en-US" dirty="0" smtClean="0"/>
            </a:br>
            <a:r>
              <a:rPr lang="en-US" dirty="0" smtClean="0"/>
              <a:t>and high density codes</a:t>
            </a:r>
          </a:p>
          <a:p>
            <a:pPr>
              <a:lnSpc>
                <a:spcPct val="110000"/>
              </a:lnSpc>
            </a:pPr>
            <a:r>
              <a:rPr lang="en-US" dirty="0" smtClean="0"/>
              <a:t>Tethered or Cordless</a:t>
            </a:r>
            <a:br>
              <a:rPr lang="en-US" dirty="0" smtClean="0"/>
            </a:br>
            <a:r>
              <a:rPr lang="en-US" dirty="0" smtClean="0"/>
              <a:t>(Bluetooth®)</a:t>
            </a:r>
          </a:p>
          <a:p>
            <a:pPr>
              <a:lnSpc>
                <a:spcPct val="110000"/>
              </a:lnSpc>
            </a:pPr>
            <a:r>
              <a:rPr lang="en-US" dirty="0" smtClean="0"/>
              <a:t>Standard or extra-range scanning (EX25)</a:t>
            </a:r>
          </a:p>
          <a:p>
            <a:pPr>
              <a:lnSpc>
                <a:spcPct val="110000"/>
              </a:lnSpc>
            </a:pPr>
            <a:r>
              <a:rPr lang="en-US" dirty="0" smtClean="0"/>
              <a:t>Wide array of accessories, from holders and stands to holsters and dangle suspensions</a:t>
            </a:r>
            <a:endParaRPr lang="en-US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02300" y="564138"/>
            <a:ext cx="2953427" cy="274723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0267965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IN-theme-Q2-2012">
  <a:themeElements>
    <a:clrScheme name="Intermec">
      <a:dk1>
        <a:sysClr val="windowText" lastClr="000000"/>
      </a:dk1>
      <a:lt1>
        <a:sysClr val="window" lastClr="FFFFFF"/>
      </a:lt1>
      <a:dk2>
        <a:srgbClr val="003D79"/>
      </a:dk2>
      <a:lt2>
        <a:srgbClr val="E9E3DB"/>
      </a:lt2>
      <a:accent1>
        <a:srgbClr val="A0C3DA"/>
      </a:accent1>
      <a:accent2>
        <a:srgbClr val="C8B18B"/>
      </a:accent2>
      <a:accent3>
        <a:srgbClr val="566423"/>
      </a:accent3>
      <a:accent4>
        <a:srgbClr val="AFBD22"/>
      </a:accent4>
      <a:accent5>
        <a:srgbClr val="776441"/>
      </a:accent5>
      <a:accent6>
        <a:srgbClr val="B06010"/>
      </a:accent6>
      <a:hlink>
        <a:srgbClr val="FBDA64"/>
      </a:hlink>
      <a:folHlink>
        <a:srgbClr val="DD600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4C3085F67139845AAC58F4B57BE5604" ma:contentTypeVersion="0" ma:contentTypeDescription="Create a new document." ma:contentTypeScope="" ma:versionID="6de0eba57b660ca6a063da232d4f1ae0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AAC701FA-BB3B-469E-AFCF-EA0E3B816F50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444CA5CC-E6CD-49D3-9A83-C6A7889D1268}">
  <ds:schemaRefs>
    <ds:schemaRef ds:uri="http://purl.org/dc/terms/"/>
    <ds:schemaRef ds:uri="http://schemas.microsoft.com/office/2006/metadata/properties"/>
    <ds:schemaRef ds:uri="http://schemas.microsoft.com/office/2006/documentManagement/types"/>
    <ds:schemaRef ds:uri="http://schemas.openxmlformats.org/package/2006/metadata/core-properties"/>
    <ds:schemaRef ds:uri="http://schemas.microsoft.com/office/infopath/2007/PartnerControls"/>
    <ds:schemaRef ds:uri="http://purl.org/dc/elements/1.1/"/>
    <ds:schemaRef ds:uri="http://purl.org/dc/dcmitype/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0A2C5F57-C3D6-4F68-AFEE-6682516CAA2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14041</TotalTime>
  <Words>1890</Words>
  <Application>Microsoft Office PowerPoint</Application>
  <PresentationFormat>On-screen Show (4:3)</PresentationFormat>
  <Paragraphs>486</Paragraphs>
  <Slides>38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38</vt:i4>
      </vt:variant>
    </vt:vector>
  </HeadingPairs>
  <TitlesOfParts>
    <vt:vector size="39" baseType="lpstr">
      <vt:lpstr>IN-theme-Q2-2012</vt:lpstr>
      <vt:lpstr>SR61B Launch Webinar</vt:lpstr>
      <vt:lpstr>Agenda</vt:lpstr>
      <vt:lpstr>Intermec Scanner Portfolio</vt:lpstr>
      <vt:lpstr>SR61 Family</vt:lpstr>
      <vt:lpstr>Performance. Choice. Ruggedness.</vt:lpstr>
      <vt:lpstr>Typical Applications</vt:lpstr>
      <vt:lpstr>Messaging Pillars</vt:lpstr>
      <vt:lpstr>Performance</vt:lpstr>
      <vt:lpstr>Choice</vt:lpstr>
      <vt:lpstr>Ruggedness</vt:lpstr>
      <vt:lpstr>SR61B Launch Summary</vt:lpstr>
      <vt:lpstr>Introduction Schedule</vt:lpstr>
      <vt:lpstr>Key Characteristics</vt:lpstr>
      <vt:lpstr>Model Number Configurator</vt:lpstr>
      <vt:lpstr>Scanner Mapping</vt:lpstr>
      <vt:lpstr>Scanner Kit Mapping</vt:lpstr>
      <vt:lpstr>Accessory Overview</vt:lpstr>
      <vt:lpstr>Certifications</vt:lpstr>
      <vt:lpstr>Target Markets &amp; Applications</vt:lpstr>
      <vt:lpstr>Target Markets</vt:lpstr>
      <vt:lpstr>Applications - Warehouse</vt:lpstr>
      <vt:lpstr>Applications - Manufacturing</vt:lpstr>
      <vt:lpstr>SR61B Cordless Scanner Pricing </vt:lpstr>
      <vt:lpstr>SR61T Tethered Scanner Pricing </vt:lpstr>
      <vt:lpstr>Key Competition</vt:lpstr>
      <vt:lpstr>Competitive Environment</vt:lpstr>
      <vt:lpstr>SR61XR vs. Motorola LS34X8ER</vt:lpstr>
      <vt:lpstr>SR61XR vs. Motorola DS35X8ER</vt:lpstr>
      <vt:lpstr>SR61HP vs. Motorola DS35x8SR</vt:lpstr>
      <vt:lpstr>SR61HP vs. Honeywell 48x0i</vt:lpstr>
      <vt:lpstr>SR61HP vs. Datalogic PM8500 2D</vt:lpstr>
      <vt:lpstr>Sales Tools &amp; Promotions</vt:lpstr>
      <vt:lpstr>For More Information…</vt:lpstr>
      <vt:lpstr>Preview of Marketing Materials</vt:lpstr>
      <vt:lpstr>Intermec Partner Concierge</vt:lpstr>
      <vt:lpstr>Content Syndication</vt:lpstr>
      <vt:lpstr>Promotion - SR61T Instant Rebate</vt:lpstr>
      <vt:lpstr>PowerPoint Presentation</vt:lpstr>
    </vt:vector>
  </TitlesOfParts>
  <Company>Intermec Technologies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2012 IN Corporate Presentation</dc:title>
  <dc:subject>Intermec Template 4x3</dc:subject>
  <dc:creator>Intermec Technologies</dc:creator>
  <dc:description>Template: Lisa Torrence, IN Creative Services</dc:description>
  <cp:lastModifiedBy>Paul Denimarck</cp:lastModifiedBy>
  <cp:revision>393</cp:revision>
  <cp:lastPrinted>2012-06-22T18:12:13Z</cp:lastPrinted>
  <dcterms:created xsi:type="dcterms:W3CDTF">2012-02-09T07:55:45Z</dcterms:created>
  <dcterms:modified xsi:type="dcterms:W3CDTF">2012-09-04T17:05:36Z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0x01010054C3085F67139845AAC58F4B57BE5604</vt:lpwstr>
  </property>
</Properties>
</file>